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4.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comments/modernComment_108_FADB83F7.xml" ContentType="application/vnd.ms-powerpoint.comments+xml"/>
  <Override PartName="/ppt/tags/tag9.xml" ContentType="application/vnd.openxmlformats-officedocument.presentationml.tags+xml"/>
  <Override PartName="/ppt/tags/tag10.xml" ContentType="application/vnd.openxmlformats-officedocument.presentationml.tags+xml"/>
  <Override PartName="/ppt/comments/modernComment_109_FF4D9B55.xml" ContentType="application/vnd.ms-powerpoint.comment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22.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omments/modernComment_157_9289E6A7.xml" ContentType="application/vnd.ms-powerpoint.comments+xml"/>
  <Override PartName="/ppt/tags/tag23.xml" ContentType="application/vnd.openxmlformats-officedocument.presentationml.tags+xml"/>
  <Override PartName="/ppt/comments/modernComment_154_59364F6D.xml" ContentType="application/vnd.ms-powerpoint.comment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3.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comments/modernComment_12B_12F635EA.xml" ContentType="application/vnd.ms-powerpoint.comment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4.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55.xml" ContentType="application/vnd.openxmlformats-officedocument.presentationml.tags+xml"/>
  <Override PartName="/ppt/tags/tag56.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3"/>
    <p:sldMasterId id="2147483673" r:id="rId4"/>
  </p:sldMasterIdLst>
  <p:notesMasterIdLst>
    <p:notesMasterId r:id="rId80"/>
  </p:notesMasterIdLst>
  <p:sldIdLst>
    <p:sldId id="258" r:id="rId5"/>
    <p:sldId id="703" r:id="rId6"/>
    <p:sldId id="705" r:id="rId7"/>
    <p:sldId id="706" r:id="rId8"/>
    <p:sldId id="709" r:id="rId9"/>
    <p:sldId id="290" r:id="rId10"/>
    <p:sldId id="291" r:id="rId11"/>
    <p:sldId id="292" r:id="rId12"/>
    <p:sldId id="260" r:id="rId13"/>
    <p:sldId id="293" r:id="rId14"/>
    <p:sldId id="262" r:id="rId15"/>
    <p:sldId id="263" r:id="rId16"/>
    <p:sldId id="264" r:id="rId17"/>
    <p:sldId id="707" r:id="rId18"/>
    <p:sldId id="265" r:id="rId19"/>
    <p:sldId id="266" r:id="rId20"/>
    <p:sldId id="321" r:id="rId21"/>
    <p:sldId id="267" r:id="rId22"/>
    <p:sldId id="289" r:id="rId23"/>
    <p:sldId id="714" r:id="rId24"/>
    <p:sldId id="715" r:id="rId25"/>
    <p:sldId id="716" r:id="rId26"/>
    <p:sldId id="717" r:id="rId27"/>
    <p:sldId id="718" r:id="rId28"/>
    <p:sldId id="322" r:id="rId29"/>
    <p:sldId id="302" r:id="rId30"/>
    <p:sldId id="304" r:id="rId31"/>
    <p:sldId id="332" r:id="rId32"/>
    <p:sldId id="342" r:id="rId33"/>
    <p:sldId id="343" r:id="rId34"/>
    <p:sldId id="334" r:id="rId35"/>
    <p:sldId id="335" r:id="rId36"/>
    <p:sldId id="336" r:id="rId37"/>
    <p:sldId id="337" r:id="rId38"/>
    <p:sldId id="338" r:id="rId39"/>
    <p:sldId id="339" r:id="rId40"/>
    <p:sldId id="340" r:id="rId41"/>
    <p:sldId id="278" r:id="rId42"/>
    <p:sldId id="279" r:id="rId43"/>
    <p:sldId id="280" r:id="rId44"/>
    <p:sldId id="281" r:id="rId45"/>
    <p:sldId id="305" r:id="rId46"/>
    <p:sldId id="306" r:id="rId47"/>
    <p:sldId id="307" r:id="rId48"/>
    <p:sldId id="308" r:id="rId49"/>
    <p:sldId id="309" r:id="rId50"/>
    <p:sldId id="310" r:id="rId51"/>
    <p:sldId id="711" r:id="rId52"/>
    <p:sldId id="712" r:id="rId53"/>
    <p:sldId id="710" r:id="rId54"/>
    <p:sldId id="344" r:id="rId55"/>
    <p:sldId id="298" r:id="rId56"/>
    <p:sldId id="299" r:id="rId57"/>
    <p:sldId id="300" r:id="rId58"/>
    <p:sldId id="319" r:id="rId59"/>
    <p:sldId id="311" r:id="rId60"/>
    <p:sldId id="331" r:id="rId61"/>
    <p:sldId id="324" r:id="rId62"/>
    <p:sldId id="301" r:id="rId63"/>
    <p:sldId id="294" r:id="rId64"/>
    <p:sldId id="284" r:id="rId65"/>
    <p:sldId id="285" r:id="rId66"/>
    <p:sldId id="312" r:id="rId67"/>
    <p:sldId id="313" r:id="rId68"/>
    <p:sldId id="295" r:id="rId69"/>
    <p:sldId id="286" r:id="rId70"/>
    <p:sldId id="287" r:id="rId71"/>
    <p:sldId id="314" r:id="rId72"/>
    <p:sldId id="713" r:id="rId73"/>
    <p:sldId id="296" r:id="rId74"/>
    <p:sldId id="315" r:id="rId75"/>
    <p:sldId id="316" r:id="rId76"/>
    <p:sldId id="297" r:id="rId77"/>
    <p:sldId id="288" r:id="rId78"/>
    <p:sldId id="257"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AB957D1-46D3-443A-88CA-7AA60ABEDC2A}">
          <p14:sldIdLst>
            <p14:sldId id="258"/>
            <p14:sldId id="703"/>
            <p14:sldId id="705"/>
            <p14:sldId id="706"/>
            <p14:sldId id="709"/>
            <p14:sldId id="290"/>
            <p14:sldId id="291"/>
            <p14:sldId id="292"/>
            <p14:sldId id="260"/>
            <p14:sldId id="293"/>
            <p14:sldId id="262"/>
            <p14:sldId id="263"/>
            <p14:sldId id="264"/>
            <p14:sldId id="707"/>
            <p14:sldId id="265"/>
            <p14:sldId id="266"/>
            <p14:sldId id="321"/>
            <p14:sldId id="267"/>
            <p14:sldId id="289"/>
          </p14:sldIdLst>
        </p14:section>
        <p14:section name="Untitled Section" id="{BF868E74-4170-457E-B1C8-C15542F10272}">
          <p14:sldIdLst>
            <p14:sldId id="714"/>
            <p14:sldId id="715"/>
            <p14:sldId id="716"/>
            <p14:sldId id="717"/>
            <p14:sldId id="718"/>
            <p14:sldId id="322"/>
            <p14:sldId id="302"/>
            <p14:sldId id="304"/>
            <p14:sldId id="332"/>
            <p14:sldId id="342"/>
            <p14:sldId id="343"/>
            <p14:sldId id="334"/>
            <p14:sldId id="335"/>
            <p14:sldId id="336"/>
            <p14:sldId id="337"/>
            <p14:sldId id="338"/>
            <p14:sldId id="339"/>
            <p14:sldId id="340"/>
            <p14:sldId id="278"/>
            <p14:sldId id="279"/>
            <p14:sldId id="280"/>
            <p14:sldId id="281"/>
            <p14:sldId id="305"/>
            <p14:sldId id="306"/>
            <p14:sldId id="307"/>
            <p14:sldId id="308"/>
            <p14:sldId id="309"/>
            <p14:sldId id="310"/>
            <p14:sldId id="711"/>
            <p14:sldId id="712"/>
            <p14:sldId id="710"/>
            <p14:sldId id="344"/>
            <p14:sldId id="298"/>
            <p14:sldId id="299"/>
            <p14:sldId id="300"/>
            <p14:sldId id="319"/>
            <p14:sldId id="311"/>
            <p14:sldId id="331"/>
            <p14:sldId id="324"/>
            <p14:sldId id="301"/>
            <p14:sldId id="294"/>
            <p14:sldId id="284"/>
            <p14:sldId id="285"/>
            <p14:sldId id="312"/>
            <p14:sldId id="313"/>
            <p14:sldId id="295"/>
            <p14:sldId id="286"/>
            <p14:sldId id="287"/>
            <p14:sldId id="314"/>
            <p14:sldId id="713"/>
            <p14:sldId id="296"/>
            <p14:sldId id="315"/>
            <p14:sldId id="316"/>
            <p14:sldId id="297"/>
            <p14:sldId id="288"/>
            <p14:sldId id="25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C0C390A-923E-A637-84C8-F3A21994876D}" name="Andersen Sibley, Diane M" initials="AM" userId="S::jg9637kt@minnstate.edu::8f978383-f998-4e03-9fbe-fd1666822769" providerId="AD"/>
  <p188:author id="{5BDAF287-7240-2A7C-FCD1-091BE0C96901}" name="Werner-Dempsey, Anne M" initials="WM" userId="S::ap8309ag@minnstate.edu::86cc4cb2-14f3-4a44-b327-1d8f690700d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CCCC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D6D098-EBAD-7322-8E34-000B93FC71C6}" v="86" dt="2025-08-01T02:38:22.9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microsoft.com/office/2015/10/relationships/revisionInfo" Target="revisionInfo.xml"/><Relationship Id="rId3" Type="http://schemas.openxmlformats.org/officeDocument/2006/relationships/slideMaster" Target="slideMasters/slideMaster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86" Type="http://schemas.microsoft.com/office/2018/10/relationships/authors" Target="authors.xml"/><Relationship Id="rId4" Type="http://schemas.openxmlformats.org/officeDocument/2006/relationships/slideMaster" Target="slideMasters/slideMaster2.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viewProps" Target="viewProps.xml"/></Relationships>
</file>

<file path=ppt/comments/modernComment_108_FADB83F7.xml><?xml version="1.0" encoding="utf-8"?>
<p188:cmLst xmlns:a="http://schemas.openxmlformats.org/drawingml/2006/main" xmlns:r="http://schemas.openxmlformats.org/officeDocument/2006/relationships" xmlns:p188="http://schemas.microsoft.com/office/powerpoint/2018/8/main">
  <p188:cm id="{5B5AE843-E836-43A3-AFA6-6EF40E6A4035}" authorId="{7C0C390A-923E-A637-84C8-F3A21994876D}" created="2024-07-29T17:25:32.438">
    <pc:sldMkLst xmlns:pc="http://schemas.microsoft.com/office/powerpoint/2013/main/command">
      <pc:docMk/>
      <pc:sldMk cId="4208690167" sldId="264"/>
    </pc:sldMkLst>
    <p188:txBody>
      <a:bodyPr/>
      <a:lstStyle/>
      <a:p>
        <a:r>
          <a:rPr lang="en-US"/>
          <a:t>Potential replacement slide with more diverse picture on next slide.</a:t>
        </a:r>
      </a:p>
    </p188:txBody>
  </p188:cm>
</p188:cmLst>
</file>

<file path=ppt/comments/modernComment_109_FF4D9B55.xml><?xml version="1.0" encoding="utf-8"?>
<p188:cmLst xmlns:a="http://schemas.openxmlformats.org/drawingml/2006/main" xmlns:r="http://schemas.openxmlformats.org/officeDocument/2006/relationships" xmlns:p188="http://schemas.microsoft.com/office/powerpoint/2018/8/main">
  <p188:cm id="{40E052A9-9A84-46AC-A8B5-0C06016B186F}" authorId="{5BDAF287-7240-2A7C-FCD1-091BE0C96901}" created="2024-07-29T15:30:07.638">
    <pc:sldMkLst xmlns:pc="http://schemas.microsoft.com/office/powerpoint/2013/main/command">
      <pc:docMk/>
      <pc:sldMk cId="4283276117" sldId="265"/>
    </pc:sldMkLst>
    <p188:replyLst>
      <p188:reply id="{E82246A0-3ECA-4C80-AEF2-CDAF9B268E3B}" authorId="{7C0C390A-923E-A637-84C8-F3A21994876D}" created="2024-07-29T17:24:42.906">
        <p188:txBody>
          <a:bodyPr/>
          <a:lstStyle/>
          <a:p>
            <a:r>
              <a:rPr lang="en-US"/>
              <a:t>check picture on next slide (potential replacement slide)</a:t>
            </a:r>
          </a:p>
        </p188:txBody>
      </p188:reply>
    </p188:replyLst>
    <p188:txBody>
      <a:bodyPr/>
      <a:lstStyle/>
      <a:p>
        <a:r>
          <a:rPr lang="en-US"/>
          <a:t>Need some diversity in images here.</a:t>
        </a:r>
      </a:p>
    </p188:txBody>
  </p188:cm>
</p188:cmLst>
</file>

<file path=ppt/comments/modernComment_12B_12F635EA.xml><?xml version="1.0" encoding="utf-8"?>
<p188:cmLst xmlns:a="http://schemas.openxmlformats.org/drawingml/2006/main" xmlns:r="http://schemas.openxmlformats.org/officeDocument/2006/relationships" xmlns:p188="http://schemas.microsoft.com/office/powerpoint/2018/8/main">
  <p188:cm id="{E668EF85-3777-4F71-95A7-4DF802B55C62}" authorId="{5BDAF287-7240-2A7C-FCD1-091BE0C96901}" status="resolved" created="2024-07-29T17:27:18.647" complete="100000">
    <ac:deMkLst xmlns:ac="http://schemas.microsoft.com/office/drawing/2013/main/command">
      <pc:docMk xmlns:pc="http://schemas.microsoft.com/office/powerpoint/2013/main/command"/>
      <pc:sldMk xmlns:pc="http://schemas.microsoft.com/office/powerpoint/2013/main/command" cId="318125546" sldId="299"/>
      <ac:spMk id="3" creationId="{00000000-0000-0000-0000-000000000000}"/>
    </ac:deMkLst>
    <p188:txBody>
      <a:bodyPr/>
      <a:lstStyle/>
      <a:p>
        <a:r>
          <a:rPr lang="en-US"/>
          <a:t>Add a note on this slide to prompt a discussion about achievement of self-actualization </a:t>
        </a:r>
      </a:p>
    </p188:txBody>
    <p188:extLst>
      <p:ext xmlns:p="http://schemas.openxmlformats.org/presentationml/2006/main" uri="{57CB4572-C831-44C2-8A1C-0ADB6CCDFE69}">
        <p223:reactions xmlns:p223="http://schemas.microsoft.com/office/powerpoint/2022/03/main">
          <p223:rxn type="👍">
            <p223:instance time="2025-05-23T23:02:36.988" authorId="{7C0C390A-923E-A637-84C8-F3A21994876D}"/>
          </p223:rxn>
        </p223:reactions>
      </p:ext>
    </p188:extLst>
  </p188:cm>
</p188:cmLst>
</file>

<file path=ppt/comments/modernComment_154_59364F6D.xml><?xml version="1.0" encoding="utf-8"?>
<p188:cmLst xmlns:a="http://schemas.openxmlformats.org/drawingml/2006/main" xmlns:r="http://schemas.openxmlformats.org/officeDocument/2006/relationships" xmlns:p188="http://schemas.microsoft.com/office/powerpoint/2018/8/main">
  <p188:cm id="{F9B029D7-888B-46B4-97DB-80928BDD299B}" authorId="{5BDAF287-7240-2A7C-FCD1-091BE0C96901}" created="2024-07-29T17:18:07.271">
    <ac:deMkLst xmlns:ac="http://schemas.microsoft.com/office/drawing/2013/main/command">
      <pc:docMk xmlns:pc="http://schemas.microsoft.com/office/powerpoint/2013/main/command"/>
      <pc:sldMk xmlns:pc="http://schemas.microsoft.com/office/powerpoint/2013/main/command" cId="1496731501" sldId="340"/>
      <ac:picMk id="4" creationId="{04BBC991-7D57-4210-B6D8-2193BF3AC713}"/>
    </ac:deMkLst>
    <p188:replyLst>
      <p188:reply id="{880A69FF-800D-41DE-8D21-EF5A12E30117}" authorId="{7C0C390A-923E-A637-84C8-F3A21994876D}" created="2024-07-29T17:30:00.937">
        <p188:txBody>
          <a:bodyPr/>
          <a:lstStyle/>
          <a:p>
            <a:r>
              <a:rPr lang="en-US"/>
              <a:t>In the main document, the defense mechanisms are listed under "Describe mental health isses of clients and their families." If we make this change, we will want to also change the main document. I'll add this as a comment to the main document too.</a:t>
            </a:r>
          </a:p>
        </p188:txBody>
      </p188:reply>
    </p188:replyLst>
    <p188:txBody>
      <a:bodyPr/>
      <a:lstStyle/>
      <a:p>
        <a:r>
          <a:rPr lang="en-US"/>
          <a:t>Can we add a bullet that talks about understanding defense mechanisms?</a:t>
        </a:r>
      </a:p>
    </p188:txBody>
  </p188:cm>
</p188:cmLst>
</file>

<file path=ppt/comments/modernComment_157_9289E6A7.xml><?xml version="1.0" encoding="utf-8"?>
<p188:cmLst xmlns:a="http://schemas.openxmlformats.org/drawingml/2006/main" xmlns:r="http://schemas.openxmlformats.org/officeDocument/2006/relationships" xmlns:p188="http://schemas.microsoft.com/office/powerpoint/2018/8/main">
  <p188:cm id="{DA2E42B1-72E3-4231-9365-C0CA076BE15E}" authorId="{5BDAF287-7240-2A7C-FCD1-091BE0C96901}" created="2024-07-29T15:28:28.025">
    <ac:txMkLst xmlns:ac="http://schemas.microsoft.com/office/drawing/2013/main/command">
      <pc:docMk xmlns:pc="http://schemas.microsoft.com/office/powerpoint/2013/main/command"/>
      <pc:sldMk xmlns:pc="http://schemas.microsoft.com/office/powerpoint/2013/main/command" cId="2458511015" sldId="343"/>
      <ac:spMk id="2" creationId="{4E079159-4448-4C5B-B585-D5DF7F6967DA}"/>
      <ac:txMk cp="167" len="79">
        <ac:context len="249" hash="1791399661"/>
      </ac:txMk>
    </ac:txMkLst>
    <p188:pos x="3155156" y="3440906"/>
    <p188:txBody>
      <a:bodyPr/>
      <a:lstStyle/>
      <a:p>
        <a:r>
          <a:rPr lang="en-US"/>
          <a:t>slide 30: May need caregiver assistance meet needs due to physical abilities
was added</a:t>
        </a:r>
      </a:p>
    </p188:txBody>
  </p188:cm>
</p188:cmLst>
</file>

<file path=ppt/diagrams/_rels/data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diagrams/_rels/data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13.svg"/></Relationships>
</file>

<file path=ppt/diagrams/_rels/drawing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diagrams/_rels/drawing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13.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62F9E2-1F88-4E4C-BC55-0D55CC65C6A5}" type="doc">
      <dgm:prSet loTypeId="urn:microsoft.com/office/officeart/2005/8/layout/venn1" loCatId="relationship" qsTypeId="urn:microsoft.com/office/officeart/2005/8/quickstyle/simple1" qsCatId="simple" csTypeId="urn:microsoft.com/office/officeart/2005/8/colors/accent1_2" csCatId="accent1" phldr="1"/>
      <dgm:spPr/>
    </dgm:pt>
    <dgm:pt modelId="{96837BDD-8C5F-4964-83B1-95FA78452309}">
      <dgm:prSet phldrT="[Text]"/>
      <dgm:spPr>
        <a:solidFill>
          <a:schemeClr val="accent4">
            <a:lumMod val="20000"/>
            <a:lumOff val="80000"/>
          </a:schemeClr>
        </a:solidFill>
        <a:ln>
          <a:solidFill>
            <a:schemeClr val="accent4"/>
          </a:solidFill>
        </a:ln>
      </dgm:spPr>
      <dgm:t>
        <a:bodyPr/>
        <a:lstStyle/>
        <a:p>
          <a:r>
            <a:rPr lang="en-US"/>
            <a:t>Physical</a:t>
          </a:r>
        </a:p>
      </dgm:t>
    </dgm:pt>
    <dgm:pt modelId="{D5BF0B3B-EF12-48B8-A97F-9CD75D3B4280}" type="parTrans" cxnId="{D16E26F3-6DD2-4D42-8328-8EEB2B6D131C}">
      <dgm:prSet/>
      <dgm:spPr/>
      <dgm:t>
        <a:bodyPr/>
        <a:lstStyle/>
        <a:p>
          <a:endParaRPr lang="en-US"/>
        </a:p>
      </dgm:t>
    </dgm:pt>
    <dgm:pt modelId="{5003F257-B937-420D-A0AD-0FB1B1DEDB9B}" type="sibTrans" cxnId="{D16E26F3-6DD2-4D42-8328-8EEB2B6D131C}">
      <dgm:prSet/>
      <dgm:spPr/>
      <dgm:t>
        <a:bodyPr/>
        <a:lstStyle/>
        <a:p>
          <a:endParaRPr lang="en-US"/>
        </a:p>
      </dgm:t>
    </dgm:pt>
    <dgm:pt modelId="{EC19BF12-7AC5-4A5A-8506-5A15F058FD94}">
      <dgm:prSet phldrT="[Text]"/>
      <dgm:spPr>
        <a:solidFill>
          <a:schemeClr val="accent3">
            <a:lumMod val="20000"/>
            <a:lumOff val="80000"/>
            <a:alpha val="50000"/>
          </a:schemeClr>
        </a:solidFill>
        <a:ln>
          <a:solidFill>
            <a:schemeClr val="accent4"/>
          </a:solidFill>
        </a:ln>
      </dgm:spPr>
      <dgm:t>
        <a:bodyPr/>
        <a:lstStyle/>
        <a:p>
          <a:r>
            <a:rPr lang="en-US"/>
            <a:t>Emotional</a:t>
          </a:r>
        </a:p>
      </dgm:t>
    </dgm:pt>
    <dgm:pt modelId="{FAFD612E-93BA-4AC7-A035-152B36B187DC}" type="parTrans" cxnId="{AF9AB5CF-2002-471B-9987-33C33F872F3E}">
      <dgm:prSet/>
      <dgm:spPr/>
      <dgm:t>
        <a:bodyPr/>
        <a:lstStyle/>
        <a:p>
          <a:endParaRPr lang="en-US"/>
        </a:p>
      </dgm:t>
    </dgm:pt>
    <dgm:pt modelId="{8B15C175-33DC-42D5-938A-52A610C562ED}" type="sibTrans" cxnId="{AF9AB5CF-2002-471B-9987-33C33F872F3E}">
      <dgm:prSet/>
      <dgm:spPr/>
      <dgm:t>
        <a:bodyPr/>
        <a:lstStyle/>
        <a:p>
          <a:endParaRPr lang="en-US"/>
        </a:p>
      </dgm:t>
    </dgm:pt>
    <dgm:pt modelId="{3EEEDD99-1045-4D24-A0B1-535C238901C9}">
      <dgm:prSet phldrT="[Text]"/>
      <dgm:spPr>
        <a:solidFill>
          <a:schemeClr val="accent3">
            <a:lumMod val="20000"/>
            <a:lumOff val="80000"/>
            <a:alpha val="50000"/>
          </a:schemeClr>
        </a:solidFill>
        <a:ln>
          <a:solidFill>
            <a:schemeClr val="accent4"/>
          </a:solidFill>
        </a:ln>
      </dgm:spPr>
      <dgm:t>
        <a:bodyPr/>
        <a:lstStyle/>
        <a:p>
          <a:r>
            <a:rPr lang="en-US"/>
            <a:t>Mental</a:t>
          </a:r>
        </a:p>
      </dgm:t>
    </dgm:pt>
    <dgm:pt modelId="{1A93B3A4-3418-4DFF-8BD0-B6FD36542853}" type="parTrans" cxnId="{DA0DB1E9-133D-4628-8098-AA06357C1FBA}">
      <dgm:prSet/>
      <dgm:spPr/>
      <dgm:t>
        <a:bodyPr/>
        <a:lstStyle/>
        <a:p>
          <a:endParaRPr lang="en-US"/>
        </a:p>
      </dgm:t>
    </dgm:pt>
    <dgm:pt modelId="{1E0BF751-CB13-4163-88B1-03AFA596019B}" type="sibTrans" cxnId="{DA0DB1E9-133D-4628-8098-AA06357C1FBA}">
      <dgm:prSet/>
      <dgm:spPr/>
      <dgm:t>
        <a:bodyPr/>
        <a:lstStyle/>
        <a:p>
          <a:endParaRPr lang="en-US"/>
        </a:p>
      </dgm:t>
    </dgm:pt>
    <dgm:pt modelId="{1C7B1839-5B90-41D8-8A06-0CCCE2F0E4BA}" type="pres">
      <dgm:prSet presAssocID="{3362F9E2-1F88-4E4C-BC55-0D55CC65C6A5}" presName="compositeShape" presStyleCnt="0">
        <dgm:presLayoutVars>
          <dgm:chMax val="7"/>
          <dgm:dir/>
          <dgm:resizeHandles val="exact"/>
        </dgm:presLayoutVars>
      </dgm:prSet>
      <dgm:spPr/>
    </dgm:pt>
    <dgm:pt modelId="{5F9E254A-5B4A-4DC5-8696-D82486C5321F}" type="pres">
      <dgm:prSet presAssocID="{96837BDD-8C5F-4964-83B1-95FA78452309}" presName="circ1" presStyleLbl="vennNode1" presStyleIdx="0" presStyleCnt="3" custLinFactNeighborX="426" custLinFactNeighborY="11345"/>
      <dgm:spPr/>
    </dgm:pt>
    <dgm:pt modelId="{43005CE2-0EC5-46C8-A2B9-6042BBF8A3E1}" type="pres">
      <dgm:prSet presAssocID="{96837BDD-8C5F-4964-83B1-95FA78452309}" presName="circ1Tx" presStyleLbl="revTx" presStyleIdx="0" presStyleCnt="0">
        <dgm:presLayoutVars>
          <dgm:chMax val="0"/>
          <dgm:chPref val="0"/>
          <dgm:bulletEnabled val="1"/>
        </dgm:presLayoutVars>
      </dgm:prSet>
      <dgm:spPr/>
    </dgm:pt>
    <dgm:pt modelId="{AF7BC43B-CCC8-45DA-BD50-DD7D4A6B1969}" type="pres">
      <dgm:prSet presAssocID="{EC19BF12-7AC5-4A5A-8506-5A15F058FD94}" presName="circ2" presStyleLbl="vennNode1" presStyleIdx="1" presStyleCnt="3" custLinFactNeighborX="9628" custLinFactNeighborY="3150"/>
      <dgm:spPr/>
    </dgm:pt>
    <dgm:pt modelId="{00A0BCF7-60B8-4493-BC4E-8ED76AF64847}" type="pres">
      <dgm:prSet presAssocID="{EC19BF12-7AC5-4A5A-8506-5A15F058FD94}" presName="circ2Tx" presStyleLbl="revTx" presStyleIdx="0" presStyleCnt="0">
        <dgm:presLayoutVars>
          <dgm:chMax val="0"/>
          <dgm:chPref val="0"/>
          <dgm:bulletEnabled val="1"/>
        </dgm:presLayoutVars>
      </dgm:prSet>
      <dgm:spPr/>
    </dgm:pt>
    <dgm:pt modelId="{948BFF47-F0F3-444E-80B6-F0A58A8F7246}" type="pres">
      <dgm:prSet presAssocID="{3EEEDD99-1045-4D24-A0B1-535C238901C9}" presName="circ3" presStyleLbl="vennNode1" presStyleIdx="2" presStyleCnt="3" custLinFactNeighborX="-9628" custLinFactNeighborY="1682"/>
      <dgm:spPr/>
    </dgm:pt>
    <dgm:pt modelId="{EA5C5686-1B79-4426-B97B-D948B057C57A}" type="pres">
      <dgm:prSet presAssocID="{3EEEDD99-1045-4D24-A0B1-535C238901C9}" presName="circ3Tx" presStyleLbl="revTx" presStyleIdx="0" presStyleCnt="0">
        <dgm:presLayoutVars>
          <dgm:chMax val="0"/>
          <dgm:chPref val="0"/>
          <dgm:bulletEnabled val="1"/>
        </dgm:presLayoutVars>
      </dgm:prSet>
      <dgm:spPr/>
    </dgm:pt>
  </dgm:ptLst>
  <dgm:cxnLst>
    <dgm:cxn modelId="{CEA2BD06-20DB-4850-B784-7D0882580ABB}" type="presOf" srcId="{3EEEDD99-1045-4D24-A0B1-535C238901C9}" destId="{EA5C5686-1B79-4426-B97B-D948B057C57A}" srcOrd="1" destOrd="0" presId="urn:microsoft.com/office/officeart/2005/8/layout/venn1"/>
    <dgm:cxn modelId="{53F5C806-96FA-459E-9D61-DEB8998F1768}" type="presOf" srcId="{EC19BF12-7AC5-4A5A-8506-5A15F058FD94}" destId="{AF7BC43B-CCC8-45DA-BD50-DD7D4A6B1969}" srcOrd="0" destOrd="0" presId="urn:microsoft.com/office/officeart/2005/8/layout/venn1"/>
    <dgm:cxn modelId="{759110A0-1212-49C1-A994-E617F86A4A0D}" type="presOf" srcId="{EC19BF12-7AC5-4A5A-8506-5A15F058FD94}" destId="{00A0BCF7-60B8-4493-BC4E-8ED76AF64847}" srcOrd="1" destOrd="0" presId="urn:microsoft.com/office/officeart/2005/8/layout/venn1"/>
    <dgm:cxn modelId="{7011DAA4-F05D-4D3B-AB63-20752AC2177A}" type="presOf" srcId="{3EEEDD99-1045-4D24-A0B1-535C238901C9}" destId="{948BFF47-F0F3-444E-80B6-F0A58A8F7246}" srcOrd="0" destOrd="0" presId="urn:microsoft.com/office/officeart/2005/8/layout/venn1"/>
    <dgm:cxn modelId="{10CDACA9-6B3B-448F-A012-CFFB3F52CDFB}" type="presOf" srcId="{96837BDD-8C5F-4964-83B1-95FA78452309}" destId="{43005CE2-0EC5-46C8-A2B9-6042BBF8A3E1}" srcOrd="1" destOrd="0" presId="urn:microsoft.com/office/officeart/2005/8/layout/venn1"/>
    <dgm:cxn modelId="{AF9AB5CF-2002-471B-9987-33C33F872F3E}" srcId="{3362F9E2-1F88-4E4C-BC55-0D55CC65C6A5}" destId="{EC19BF12-7AC5-4A5A-8506-5A15F058FD94}" srcOrd="1" destOrd="0" parTransId="{FAFD612E-93BA-4AC7-A035-152B36B187DC}" sibTransId="{8B15C175-33DC-42D5-938A-52A610C562ED}"/>
    <dgm:cxn modelId="{28E6DAE5-836E-4C37-9938-D2036DE2556E}" type="presOf" srcId="{3362F9E2-1F88-4E4C-BC55-0D55CC65C6A5}" destId="{1C7B1839-5B90-41D8-8A06-0CCCE2F0E4BA}" srcOrd="0" destOrd="0" presId="urn:microsoft.com/office/officeart/2005/8/layout/venn1"/>
    <dgm:cxn modelId="{DA0DB1E9-133D-4628-8098-AA06357C1FBA}" srcId="{3362F9E2-1F88-4E4C-BC55-0D55CC65C6A5}" destId="{3EEEDD99-1045-4D24-A0B1-535C238901C9}" srcOrd="2" destOrd="0" parTransId="{1A93B3A4-3418-4DFF-8BD0-B6FD36542853}" sibTransId="{1E0BF751-CB13-4163-88B1-03AFA596019B}"/>
    <dgm:cxn modelId="{210239ED-8F27-4D31-B9FA-AFE14FF6248A}" type="presOf" srcId="{96837BDD-8C5F-4964-83B1-95FA78452309}" destId="{5F9E254A-5B4A-4DC5-8696-D82486C5321F}" srcOrd="0" destOrd="0" presId="urn:microsoft.com/office/officeart/2005/8/layout/venn1"/>
    <dgm:cxn modelId="{D16E26F3-6DD2-4D42-8328-8EEB2B6D131C}" srcId="{3362F9E2-1F88-4E4C-BC55-0D55CC65C6A5}" destId="{96837BDD-8C5F-4964-83B1-95FA78452309}" srcOrd="0" destOrd="0" parTransId="{D5BF0B3B-EF12-48B8-A97F-9CD75D3B4280}" sibTransId="{5003F257-B937-420D-A0AD-0FB1B1DEDB9B}"/>
    <dgm:cxn modelId="{28C61161-3D07-4A38-A348-AF37B390B11B}" type="presParOf" srcId="{1C7B1839-5B90-41D8-8A06-0CCCE2F0E4BA}" destId="{5F9E254A-5B4A-4DC5-8696-D82486C5321F}" srcOrd="0" destOrd="0" presId="urn:microsoft.com/office/officeart/2005/8/layout/venn1"/>
    <dgm:cxn modelId="{0B229667-9912-4171-BFC6-03669F05DEBE}" type="presParOf" srcId="{1C7B1839-5B90-41D8-8A06-0CCCE2F0E4BA}" destId="{43005CE2-0EC5-46C8-A2B9-6042BBF8A3E1}" srcOrd="1" destOrd="0" presId="urn:microsoft.com/office/officeart/2005/8/layout/venn1"/>
    <dgm:cxn modelId="{6A7DB6DA-5BCB-4C94-BCCF-C529605FE8FD}" type="presParOf" srcId="{1C7B1839-5B90-41D8-8A06-0CCCE2F0E4BA}" destId="{AF7BC43B-CCC8-45DA-BD50-DD7D4A6B1969}" srcOrd="2" destOrd="0" presId="urn:microsoft.com/office/officeart/2005/8/layout/venn1"/>
    <dgm:cxn modelId="{7B949C8B-3736-4BBB-B1EB-A3846E6C0B69}" type="presParOf" srcId="{1C7B1839-5B90-41D8-8A06-0CCCE2F0E4BA}" destId="{00A0BCF7-60B8-4493-BC4E-8ED76AF64847}" srcOrd="3" destOrd="0" presId="urn:microsoft.com/office/officeart/2005/8/layout/venn1"/>
    <dgm:cxn modelId="{2C7FF66D-8204-4289-8401-17BB39D20BEC}" type="presParOf" srcId="{1C7B1839-5B90-41D8-8A06-0CCCE2F0E4BA}" destId="{948BFF47-F0F3-444E-80B6-F0A58A8F7246}" srcOrd="4" destOrd="0" presId="urn:microsoft.com/office/officeart/2005/8/layout/venn1"/>
    <dgm:cxn modelId="{2657DD26-CA6E-43A5-98D6-68A4D2253E44}" type="presParOf" srcId="{1C7B1839-5B90-41D8-8A06-0CCCE2F0E4BA}" destId="{EA5C5686-1B79-4426-B97B-D948B057C57A}"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00D7D53-D4C0-4E8D-9664-AF43562B216D}" type="doc">
      <dgm:prSet loTypeId="urn:microsoft.com/office/officeart/2018/2/layout/IconVerticalSolidList" loCatId="icon" qsTypeId="urn:microsoft.com/office/officeart/2005/8/quickstyle/simple1" qsCatId="simple" csTypeId="urn:microsoft.com/office/officeart/2005/8/colors/accent3_2" csCatId="accent3" phldr="1"/>
      <dgm:spPr/>
      <dgm:t>
        <a:bodyPr/>
        <a:lstStyle/>
        <a:p>
          <a:endParaRPr lang="en-US"/>
        </a:p>
      </dgm:t>
    </dgm:pt>
    <dgm:pt modelId="{6EA74A72-9A5B-4A0F-BD18-9102D3C615B7}">
      <dgm:prSet custT="1"/>
      <dgm:spPr/>
      <dgm:t>
        <a:bodyPr/>
        <a:lstStyle/>
        <a:p>
          <a:pPr>
            <a:lnSpc>
              <a:spcPct val="100000"/>
            </a:lnSpc>
          </a:pPr>
          <a:r>
            <a:rPr lang="en-US" sz="2400" baseline="0"/>
            <a:t>Occurs in an orderly pattern from simple to complex</a:t>
          </a:r>
          <a:endParaRPr lang="en-US" sz="2400"/>
        </a:p>
      </dgm:t>
    </dgm:pt>
    <dgm:pt modelId="{AB2ED2BA-8567-4583-8459-AF2D872643CD}" type="parTrans" cxnId="{57932EC1-DF7C-4234-BEE5-5F0A3792A951}">
      <dgm:prSet/>
      <dgm:spPr/>
      <dgm:t>
        <a:bodyPr/>
        <a:lstStyle/>
        <a:p>
          <a:endParaRPr lang="en-US"/>
        </a:p>
      </dgm:t>
    </dgm:pt>
    <dgm:pt modelId="{44A62632-E22C-4F01-A044-06BDDA9B6E03}" type="sibTrans" cxnId="{57932EC1-DF7C-4234-BEE5-5F0A3792A951}">
      <dgm:prSet/>
      <dgm:spPr/>
      <dgm:t>
        <a:bodyPr/>
        <a:lstStyle/>
        <a:p>
          <a:endParaRPr lang="en-US"/>
        </a:p>
      </dgm:t>
    </dgm:pt>
    <dgm:pt modelId="{C02E9BAF-B6B3-41BC-872B-A6A2742B031C}">
      <dgm:prSet custT="1"/>
      <dgm:spPr/>
      <dgm:t>
        <a:bodyPr/>
        <a:lstStyle/>
        <a:p>
          <a:pPr>
            <a:lnSpc>
              <a:spcPct val="100000"/>
            </a:lnSpc>
          </a:pPr>
          <a:r>
            <a:rPr lang="en-US" sz="2400" baseline="0"/>
            <a:t>Continuous process characterized by spurts of growth</a:t>
          </a:r>
          <a:endParaRPr lang="en-US" sz="2400"/>
        </a:p>
      </dgm:t>
    </dgm:pt>
    <dgm:pt modelId="{11DD8266-638E-405D-AA2D-39138D35E57A}" type="parTrans" cxnId="{3867843A-9772-4FB3-9E94-EA4317398BE8}">
      <dgm:prSet/>
      <dgm:spPr/>
      <dgm:t>
        <a:bodyPr/>
        <a:lstStyle/>
        <a:p>
          <a:endParaRPr lang="en-US"/>
        </a:p>
      </dgm:t>
    </dgm:pt>
    <dgm:pt modelId="{99B71D16-5553-4246-ACB3-109004614AB7}" type="sibTrans" cxnId="{3867843A-9772-4FB3-9E94-EA4317398BE8}">
      <dgm:prSet/>
      <dgm:spPr/>
      <dgm:t>
        <a:bodyPr/>
        <a:lstStyle/>
        <a:p>
          <a:endParaRPr lang="en-US"/>
        </a:p>
      </dgm:t>
    </dgm:pt>
    <dgm:pt modelId="{7D71E4C0-EFCC-437F-BD44-451183E18CFC}">
      <dgm:prSet custT="1"/>
      <dgm:spPr/>
      <dgm:t>
        <a:bodyPr/>
        <a:lstStyle/>
        <a:p>
          <a:pPr>
            <a:lnSpc>
              <a:spcPct val="100000"/>
            </a:lnSpc>
          </a:pPr>
          <a:r>
            <a:rPr lang="en-US" sz="2400" baseline="0"/>
            <a:t>Affects all body systems but at different time periods</a:t>
          </a:r>
          <a:endParaRPr lang="en-US" sz="2400"/>
        </a:p>
      </dgm:t>
    </dgm:pt>
    <dgm:pt modelId="{4601C7E7-301F-4F54-B2CE-08A573A3DA3E}" type="parTrans" cxnId="{F2094FCA-6177-4D87-9A71-0958724E0592}">
      <dgm:prSet/>
      <dgm:spPr/>
      <dgm:t>
        <a:bodyPr/>
        <a:lstStyle/>
        <a:p>
          <a:endParaRPr lang="en-US"/>
        </a:p>
      </dgm:t>
    </dgm:pt>
    <dgm:pt modelId="{0AD08EC4-79F0-4612-ACAB-3F7DA15302E5}" type="sibTrans" cxnId="{F2094FCA-6177-4D87-9A71-0958724E0592}">
      <dgm:prSet/>
      <dgm:spPr/>
      <dgm:t>
        <a:bodyPr/>
        <a:lstStyle/>
        <a:p>
          <a:endParaRPr lang="en-US"/>
        </a:p>
      </dgm:t>
    </dgm:pt>
    <dgm:pt modelId="{2C373D12-1F88-4005-BC81-FD405909E792}">
      <dgm:prSet custT="1"/>
      <dgm:spPr/>
      <dgm:t>
        <a:bodyPr/>
        <a:lstStyle/>
        <a:p>
          <a:pPr>
            <a:lnSpc>
              <a:spcPct val="100000"/>
            </a:lnSpc>
          </a:pPr>
          <a:r>
            <a:rPr lang="en-US" sz="2400" baseline="0"/>
            <a:t>Varies from person to person</a:t>
          </a:r>
          <a:endParaRPr lang="en-US" sz="2400"/>
        </a:p>
      </dgm:t>
    </dgm:pt>
    <dgm:pt modelId="{EFF60D46-AD40-4DBF-8CC9-DF41E09FEB0D}" type="parTrans" cxnId="{BA1E7B45-E2D6-40EC-B5CB-A92429309B27}">
      <dgm:prSet/>
      <dgm:spPr/>
      <dgm:t>
        <a:bodyPr/>
        <a:lstStyle/>
        <a:p>
          <a:endParaRPr lang="en-US"/>
        </a:p>
      </dgm:t>
    </dgm:pt>
    <dgm:pt modelId="{E08A5D6B-0E63-4BA9-8E64-94FA3F13AE2E}" type="sibTrans" cxnId="{BA1E7B45-E2D6-40EC-B5CB-A92429309B27}">
      <dgm:prSet/>
      <dgm:spPr/>
      <dgm:t>
        <a:bodyPr/>
        <a:lstStyle/>
        <a:p>
          <a:endParaRPr lang="en-US"/>
        </a:p>
      </dgm:t>
    </dgm:pt>
    <dgm:pt modelId="{5C589C0C-F173-4D4E-A489-F4DD6887E785}">
      <dgm:prSet custT="1"/>
      <dgm:spPr/>
      <dgm:t>
        <a:bodyPr/>
        <a:lstStyle/>
        <a:p>
          <a:pPr>
            <a:lnSpc>
              <a:spcPct val="100000"/>
            </a:lnSpc>
          </a:pPr>
          <a:r>
            <a:rPr lang="en-US" sz="2400" baseline="0"/>
            <a:t>Forms a total process that affects the person physically, mentally and socially</a:t>
          </a:r>
          <a:endParaRPr lang="en-US" sz="2400"/>
        </a:p>
      </dgm:t>
    </dgm:pt>
    <dgm:pt modelId="{3C8E4EC6-9C52-4807-AF7A-98B0C781CFE6}" type="parTrans" cxnId="{D8FDBF45-4BF6-427E-A1F0-0490396F8D2D}">
      <dgm:prSet/>
      <dgm:spPr/>
      <dgm:t>
        <a:bodyPr/>
        <a:lstStyle/>
        <a:p>
          <a:endParaRPr lang="en-US"/>
        </a:p>
      </dgm:t>
    </dgm:pt>
    <dgm:pt modelId="{C6CE6FB4-B128-48A2-9E1D-8170099C9F16}" type="sibTrans" cxnId="{D8FDBF45-4BF6-427E-A1F0-0490396F8D2D}">
      <dgm:prSet/>
      <dgm:spPr/>
      <dgm:t>
        <a:bodyPr/>
        <a:lstStyle/>
        <a:p>
          <a:endParaRPr lang="en-US"/>
        </a:p>
      </dgm:t>
    </dgm:pt>
    <dgm:pt modelId="{4CACE190-3077-42C0-9CA7-DF13FB1BD086}" type="pres">
      <dgm:prSet presAssocID="{E00D7D53-D4C0-4E8D-9664-AF43562B216D}" presName="root" presStyleCnt="0">
        <dgm:presLayoutVars>
          <dgm:dir/>
          <dgm:resizeHandles val="exact"/>
        </dgm:presLayoutVars>
      </dgm:prSet>
      <dgm:spPr/>
    </dgm:pt>
    <dgm:pt modelId="{70B7ED5A-FEE5-4BC2-BD90-89206B916707}" type="pres">
      <dgm:prSet presAssocID="{6EA74A72-9A5B-4A0F-BD18-9102D3C615B7}" presName="compNode" presStyleCnt="0"/>
      <dgm:spPr/>
    </dgm:pt>
    <dgm:pt modelId="{70FD68BF-EC01-45C0-B847-670A8F4AFF02}" type="pres">
      <dgm:prSet presAssocID="{6EA74A72-9A5B-4A0F-BD18-9102D3C615B7}" presName="bgRect" presStyleLbl="bgShp" presStyleIdx="0" presStyleCnt="5"/>
      <dgm:spPr/>
    </dgm:pt>
    <dgm:pt modelId="{39FA5C37-5E50-4FCC-9B3D-2925CD2897FC}" type="pres">
      <dgm:prSet presAssocID="{6EA74A72-9A5B-4A0F-BD18-9102D3C615B7}"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ze"/>
        </a:ext>
      </dgm:extLst>
    </dgm:pt>
    <dgm:pt modelId="{0CBD01E9-A4B6-4361-BEFE-E7C61EC5AA8B}" type="pres">
      <dgm:prSet presAssocID="{6EA74A72-9A5B-4A0F-BD18-9102D3C615B7}" presName="spaceRect" presStyleCnt="0"/>
      <dgm:spPr/>
    </dgm:pt>
    <dgm:pt modelId="{EFDE02BB-77CB-434A-90D0-0F79A8B4C942}" type="pres">
      <dgm:prSet presAssocID="{6EA74A72-9A5B-4A0F-BD18-9102D3C615B7}" presName="parTx" presStyleLbl="revTx" presStyleIdx="0" presStyleCnt="5">
        <dgm:presLayoutVars>
          <dgm:chMax val="0"/>
          <dgm:chPref val="0"/>
        </dgm:presLayoutVars>
      </dgm:prSet>
      <dgm:spPr/>
    </dgm:pt>
    <dgm:pt modelId="{E9B02DDE-57FC-45A2-887F-00E550983113}" type="pres">
      <dgm:prSet presAssocID="{44A62632-E22C-4F01-A044-06BDDA9B6E03}" presName="sibTrans" presStyleCnt="0"/>
      <dgm:spPr/>
    </dgm:pt>
    <dgm:pt modelId="{1A01E730-3942-451C-928D-42026C83BB34}" type="pres">
      <dgm:prSet presAssocID="{C02E9BAF-B6B3-41BC-872B-A6A2742B031C}" presName="compNode" presStyleCnt="0"/>
      <dgm:spPr/>
    </dgm:pt>
    <dgm:pt modelId="{FD11047F-6348-429A-B5C7-692ADB476A97}" type="pres">
      <dgm:prSet presAssocID="{C02E9BAF-B6B3-41BC-872B-A6A2742B031C}" presName="bgRect" presStyleLbl="bgShp" presStyleIdx="1" presStyleCnt="5"/>
      <dgm:spPr/>
    </dgm:pt>
    <dgm:pt modelId="{5FB75072-BEF7-4486-B87C-A237918E1D89}" type="pres">
      <dgm:prSet presAssocID="{C02E9BAF-B6B3-41BC-872B-A6A2742B031C}"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siness Growth"/>
        </a:ext>
      </dgm:extLst>
    </dgm:pt>
    <dgm:pt modelId="{80BAC983-8775-4A26-AD99-BC606A7AB8B8}" type="pres">
      <dgm:prSet presAssocID="{C02E9BAF-B6B3-41BC-872B-A6A2742B031C}" presName="spaceRect" presStyleCnt="0"/>
      <dgm:spPr/>
    </dgm:pt>
    <dgm:pt modelId="{001985CA-9C26-46BA-8A49-9B7EB826AEAF}" type="pres">
      <dgm:prSet presAssocID="{C02E9BAF-B6B3-41BC-872B-A6A2742B031C}" presName="parTx" presStyleLbl="revTx" presStyleIdx="1" presStyleCnt="5">
        <dgm:presLayoutVars>
          <dgm:chMax val="0"/>
          <dgm:chPref val="0"/>
        </dgm:presLayoutVars>
      </dgm:prSet>
      <dgm:spPr/>
    </dgm:pt>
    <dgm:pt modelId="{0B15B723-FF93-4E05-A1BF-39F6E9E17E00}" type="pres">
      <dgm:prSet presAssocID="{99B71D16-5553-4246-ACB3-109004614AB7}" presName="sibTrans" presStyleCnt="0"/>
      <dgm:spPr/>
    </dgm:pt>
    <dgm:pt modelId="{E9CAD71C-58A6-4D8E-AECA-2635814538CA}" type="pres">
      <dgm:prSet presAssocID="{7D71E4C0-EFCC-437F-BD44-451183E18CFC}" presName="compNode" presStyleCnt="0"/>
      <dgm:spPr/>
    </dgm:pt>
    <dgm:pt modelId="{8A4095CA-6D11-4E1D-8A0B-5E4483178E28}" type="pres">
      <dgm:prSet presAssocID="{7D71E4C0-EFCC-437F-BD44-451183E18CFC}" presName="bgRect" presStyleLbl="bgShp" presStyleIdx="2" presStyleCnt="5"/>
      <dgm:spPr/>
    </dgm:pt>
    <dgm:pt modelId="{7BA38666-9E52-4A06-A5CD-7AEF83AA4634}" type="pres">
      <dgm:prSet presAssocID="{7D71E4C0-EFCC-437F-BD44-451183E18CFC}"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topwatch"/>
        </a:ext>
      </dgm:extLst>
    </dgm:pt>
    <dgm:pt modelId="{8C11DA77-E933-4271-A4C0-403BCEE2786B}" type="pres">
      <dgm:prSet presAssocID="{7D71E4C0-EFCC-437F-BD44-451183E18CFC}" presName="spaceRect" presStyleCnt="0"/>
      <dgm:spPr/>
    </dgm:pt>
    <dgm:pt modelId="{4E800A6C-58A0-4F66-9362-7595A59FE786}" type="pres">
      <dgm:prSet presAssocID="{7D71E4C0-EFCC-437F-BD44-451183E18CFC}" presName="parTx" presStyleLbl="revTx" presStyleIdx="2" presStyleCnt="5">
        <dgm:presLayoutVars>
          <dgm:chMax val="0"/>
          <dgm:chPref val="0"/>
        </dgm:presLayoutVars>
      </dgm:prSet>
      <dgm:spPr/>
    </dgm:pt>
    <dgm:pt modelId="{B9B6644D-2B6D-403E-BC29-9FD66D8AFA72}" type="pres">
      <dgm:prSet presAssocID="{0AD08EC4-79F0-4612-ACAB-3F7DA15302E5}" presName="sibTrans" presStyleCnt="0"/>
      <dgm:spPr/>
    </dgm:pt>
    <dgm:pt modelId="{1EBA4955-A80A-492F-BC09-8D066EA168CA}" type="pres">
      <dgm:prSet presAssocID="{2C373D12-1F88-4005-BC81-FD405909E792}" presName="compNode" presStyleCnt="0"/>
      <dgm:spPr/>
    </dgm:pt>
    <dgm:pt modelId="{5A151CED-592C-4ADD-92B7-723219A7976A}" type="pres">
      <dgm:prSet presAssocID="{2C373D12-1F88-4005-BC81-FD405909E792}" presName="bgRect" presStyleLbl="bgShp" presStyleIdx="3" presStyleCnt="5"/>
      <dgm:spPr/>
    </dgm:pt>
    <dgm:pt modelId="{DA9D88A6-4B2A-42C9-90E4-2663E12CAB0F}" type="pres">
      <dgm:prSet presAssocID="{2C373D12-1F88-4005-BC81-FD405909E792}"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Yoga"/>
        </a:ext>
      </dgm:extLst>
    </dgm:pt>
    <dgm:pt modelId="{756E81D5-769F-4A36-96AB-D6455AFEC3F1}" type="pres">
      <dgm:prSet presAssocID="{2C373D12-1F88-4005-BC81-FD405909E792}" presName="spaceRect" presStyleCnt="0"/>
      <dgm:spPr/>
    </dgm:pt>
    <dgm:pt modelId="{7730F4F4-ED10-48E9-9258-7979049E86C1}" type="pres">
      <dgm:prSet presAssocID="{2C373D12-1F88-4005-BC81-FD405909E792}" presName="parTx" presStyleLbl="revTx" presStyleIdx="3" presStyleCnt="5">
        <dgm:presLayoutVars>
          <dgm:chMax val="0"/>
          <dgm:chPref val="0"/>
        </dgm:presLayoutVars>
      </dgm:prSet>
      <dgm:spPr/>
    </dgm:pt>
    <dgm:pt modelId="{F6F1BAE9-7886-48C2-A068-9E03F76A1513}" type="pres">
      <dgm:prSet presAssocID="{E08A5D6B-0E63-4BA9-8E64-94FA3F13AE2E}" presName="sibTrans" presStyleCnt="0"/>
      <dgm:spPr/>
    </dgm:pt>
    <dgm:pt modelId="{6DB35B83-F053-45B2-9B89-BCD221ED7F30}" type="pres">
      <dgm:prSet presAssocID="{5C589C0C-F173-4D4E-A489-F4DD6887E785}" presName="compNode" presStyleCnt="0"/>
      <dgm:spPr/>
    </dgm:pt>
    <dgm:pt modelId="{CC1A2FE9-6E3D-4467-A437-7CF34EF5D620}" type="pres">
      <dgm:prSet presAssocID="{5C589C0C-F173-4D4E-A489-F4DD6887E785}" presName="bgRect" presStyleLbl="bgShp" presStyleIdx="4" presStyleCnt="5"/>
      <dgm:spPr/>
    </dgm:pt>
    <dgm:pt modelId="{34C9E53D-AD7D-455E-8A33-92ADECAD6A91}" type="pres">
      <dgm:prSet presAssocID="{5C589C0C-F173-4D4E-A489-F4DD6887E785}"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Universal Access"/>
        </a:ext>
      </dgm:extLst>
    </dgm:pt>
    <dgm:pt modelId="{5AB7BF30-6CF5-4448-95EB-D2E0180207C6}" type="pres">
      <dgm:prSet presAssocID="{5C589C0C-F173-4D4E-A489-F4DD6887E785}" presName="spaceRect" presStyleCnt="0"/>
      <dgm:spPr/>
    </dgm:pt>
    <dgm:pt modelId="{7DDA1B6E-085C-4738-8877-693F595DF170}" type="pres">
      <dgm:prSet presAssocID="{5C589C0C-F173-4D4E-A489-F4DD6887E785}" presName="parTx" presStyleLbl="revTx" presStyleIdx="4" presStyleCnt="5">
        <dgm:presLayoutVars>
          <dgm:chMax val="0"/>
          <dgm:chPref val="0"/>
        </dgm:presLayoutVars>
      </dgm:prSet>
      <dgm:spPr/>
    </dgm:pt>
  </dgm:ptLst>
  <dgm:cxnLst>
    <dgm:cxn modelId="{B0E60E12-9042-474E-B6BA-60746A0FACCA}" type="presOf" srcId="{5C589C0C-F173-4D4E-A489-F4DD6887E785}" destId="{7DDA1B6E-085C-4738-8877-693F595DF170}" srcOrd="0" destOrd="0" presId="urn:microsoft.com/office/officeart/2018/2/layout/IconVerticalSolidList"/>
    <dgm:cxn modelId="{6A6AB424-7C2F-4352-AC4D-1593C82939F4}" type="presOf" srcId="{C02E9BAF-B6B3-41BC-872B-A6A2742B031C}" destId="{001985CA-9C26-46BA-8A49-9B7EB826AEAF}" srcOrd="0" destOrd="0" presId="urn:microsoft.com/office/officeart/2018/2/layout/IconVerticalSolidList"/>
    <dgm:cxn modelId="{3867843A-9772-4FB3-9E94-EA4317398BE8}" srcId="{E00D7D53-D4C0-4E8D-9664-AF43562B216D}" destId="{C02E9BAF-B6B3-41BC-872B-A6A2742B031C}" srcOrd="1" destOrd="0" parTransId="{11DD8266-638E-405D-AA2D-39138D35E57A}" sibTransId="{99B71D16-5553-4246-ACB3-109004614AB7}"/>
    <dgm:cxn modelId="{BA1E7B45-E2D6-40EC-B5CB-A92429309B27}" srcId="{E00D7D53-D4C0-4E8D-9664-AF43562B216D}" destId="{2C373D12-1F88-4005-BC81-FD405909E792}" srcOrd="3" destOrd="0" parTransId="{EFF60D46-AD40-4DBF-8CC9-DF41E09FEB0D}" sibTransId="{E08A5D6B-0E63-4BA9-8E64-94FA3F13AE2E}"/>
    <dgm:cxn modelId="{D8FDBF45-4BF6-427E-A1F0-0490396F8D2D}" srcId="{E00D7D53-D4C0-4E8D-9664-AF43562B216D}" destId="{5C589C0C-F173-4D4E-A489-F4DD6887E785}" srcOrd="4" destOrd="0" parTransId="{3C8E4EC6-9C52-4807-AF7A-98B0C781CFE6}" sibTransId="{C6CE6FB4-B128-48A2-9E1D-8170099C9F16}"/>
    <dgm:cxn modelId="{80FBF648-55AC-4836-9CAC-4F491B010EBD}" type="presOf" srcId="{7D71E4C0-EFCC-437F-BD44-451183E18CFC}" destId="{4E800A6C-58A0-4F66-9362-7595A59FE786}" srcOrd="0" destOrd="0" presId="urn:microsoft.com/office/officeart/2018/2/layout/IconVerticalSolidList"/>
    <dgm:cxn modelId="{57932EC1-DF7C-4234-BEE5-5F0A3792A951}" srcId="{E00D7D53-D4C0-4E8D-9664-AF43562B216D}" destId="{6EA74A72-9A5B-4A0F-BD18-9102D3C615B7}" srcOrd="0" destOrd="0" parTransId="{AB2ED2BA-8567-4583-8459-AF2D872643CD}" sibTransId="{44A62632-E22C-4F01-A044-06BDDA9B6E03}"/>
    <dgm:cxn modelId="{B64D4DC4-E154-49DB-821F-4390B2FEFE59}" type="presOf" srcId="{2C373D12-1F88-4005-BC81-FD405909E792}" destId="{7730F4F4-ED10-48E9-9258-7979049E86C1}" srcOrd="0" destOrd="0" presId="urn:microsoft.com/office/officeart/2018/2/layout/IconVerticalSolidList"/>
    <dgm:cxn modelId="{F2094FCA-6177-4D87-9A71-0958724E0592}" srcId="{E00D7D53-D4C0-4E8D-9664-AF43562B216D}" destId="{7D71E4C0-EFCC-437F-BD44-451183E18CFC}" srcOrd="2" destOrd="0" parTransId="{4601C7E7-301F-4F54-B2CE-08A573A3DA3E}" sibTransId="{0AD08EC4-79F0-4612-ACAB-3F7DA15302E5}"/>
    <dgm:cxn modelId="{6FF219CF-469D-4458-A1A5-28014B872F66}" type="presOf" srcId="{6EA74A72-9A5B-4A0F-BD18-9102D3C615B7}" destId="{EFDE02BB-77CB-434A-90D0-0F79A8B4C942}" srcOrd="0" destOrd="0" presId="urn:microsoft.com/office/officeart/2018/2/layout/IconVerticalSolidList"/>
    <dgm:cxn modelId="{C60995D8-8823-4217-8F38-DC294FB0FC7D}" type="presOf" srcId="{E00D7D53-D4C0-4E8D-9664-AF43562B216D}" destId="{4CACE190-3077-42C0-9CA7-DF13FB1BD086}" srcOrd="0" destOrd="0" presId="urn:microsoft.com/office/officeart/2018/2/layout/IconVerticalSolidList"/>
    <dgm:cxn modelId="{4A17C51C-F0C9-4E77-BDC4-35609C46238B}" type="presParOf" srcId="{4CACE190-3077-42C0-9CA7-DF13FB1BD086}" destId="{70B7ED5A-FEE5-4BC2-BD90-89206B916707}" srcOrd="0" destOrd="0" presId="urn:microsoft.com/office/officeart/2018/2/layout/IconVerticalSolidList"/>
    <dgm:cxn modelId="{034F4819-2436-4207-B8BE-444A0BA8FFCA}" type="presParOf" srcId="{70B7ED5A-FEE5-4BC2-BD90-89206B916707}" destId="{70FD68BF-EC01-45C0-B847-670A8F4AFF02}" srcOrd="0" destOrd="0" presId="urn:microsoft.com/office/officeart/2018/2/layout/IconVerticalSolidList"/>
    <dgm:cxn modelId="{A1286620-CC1A-4009-B88F-7955E983F384}" type="presParOf" srcId="{70B7ED5A-FEE5-4BC2-BD90-89206B916707}" destId="{39FA5C37-5E50-4FCC-9B3D-2925CD2897FC}" srcOrd="1" destOrd="0" presId="urn:microsoft.com/office/officeart/2018/2/layout/IconVerticalSolidList"/>
    <dgm:cxn modelId="{4B5A0094-5ABA-468B-A4B5-B20DD439502A}" type="presParOf" srcId="{70B7ED5A-FEE5-4BC2-BD90-89206B916707}" destId="{0CBD01E9-A4B6-4361-BEFE-E7C61EC5AA8B}" srcOrd="2" destOrd="0" presId="urn:microsoft.com/office/officeart/2018/2/layout/IconVerticalSolidList"/>
    <dgm:cxn modelId="{03600808-BF8E-492C-ADDC-E703786C0B02}" type="presParOf" srcId="{70B7ED5A-FEE5-4BC2-BD90-89206B916707}" destId="{EFDE02BB-77CB-434A-90D0-0F79A8B4C942}" srcOrd="3" destOrd="0" presId="urn:microsoft.com/office/officeart/2018/2/layout/IconVerticalSolidList"/>
    <dgm:cxn modelId="{B36861A2-8411-4EA5-9A99-A8BEFFFC5A12}" type="presParOf" srcId="{4CACE190-3077-42C0-9CA7-DF13FB1BD086}" destId="{E9B02DDE-57FC-45A2-887F-00E550983113}" srcOrd="1" destOrd="0" presId="urn:microsoft.com/office/officeart/2018/2/layout/IconVerticalSolidList"/>
    <dgm:cxn modelId="{6BE2D630-5CE0-469E-9F06-EFE2666C2FF2}" type="presParOf" srcId="{4CACE190-3077-42C0-9CA7-DF13FB1BD086}" destId="{1A01E730-3942-451C-928D-42026C83BB34}" srcOrd="2" destOrd="0" presId="urn:microsoft.com/office/officeart/2018/2/layout/IconVerticalSolidList"/>
    <dgm:cxn modelId="{C9B53C0A-C92E-4E96-965E-877182652C18}" type="presParOf" srcId="{1A01E730-3942-451C-928D-42026C83BB34}" destId="{FD11047F-6348-429A-B5C7-692ADB476A97}" srcOrd="0" destOrd="0" presId="urn:microsoft.com/office/officeart/2018/2/layout/IconVerticalSolidList"/>
    <dgm:cxn modelId="{B4D65E21-8EE8-4F27-8D15-EBFF1056E2BC}" type="presParOf" srcId="{1A01E730-3942-451C-928D-42026C83BB34}" destId="{5FB75072-BEF7-4486-B87C-A237918E1D89}" srcOrd="1" destOrd="0" presId="urn:microsoft.com/office/officeart/2018/2/layout/IconVerticalSolidList"/>
    <dgm:cxn modelId="{BA57E9DD-F2A9-4B65-91A5-CD9A8C0E346D}" type="presParOf" srcId="{1A01E730-3942-451C-928D-42026C83BB34}" destId="{80BAC983-8775-4A26-AD99-BC606A7AB8B8}" srcOrd="2" destOrd="0" presId="urn:microsoft.com/office/officeart/2018/2/layout/IconVerticalSolidList"/>
    <dgm:cxn modelId="{7A29A1CF-2AB7-4F25-BA6E-76F437132817}" type="presParOf" srcId="{1A01E730-3942-451C-928D-42026C83BB34}" destId="{001985CA-9C26-46BA-8A49-9B7EB826AEAF}" srcOrd="3" destOrd="0" presId="urn:microsoft.com/office/officeart/2018/2/layout/IconVerticalSolidList"/>
    <dgm:cxn modelId="{13B0C15D-3BB6-4B9E-B298-1BC4FBE5C722}" type="presParOf" srcId="{4CACE190-3077-42C0-9CA7-DF13FB1BD086}" destId="{0B15B723-FF93-4E05-A1BF-39F6E9E17E00}" srcOrd="3" destOrd="0" presId="urn:microsoft.com/office/officeart/2018/2/layout/IconVerticalSolidList"/>
    <dgm:cxn modelId="{D2B7D555-C323-478D-A77D-07D19BF91A83}" type="presParOf" srcId="{4CACE190-3077-42C0-9CA7-DF13FB1BD086}" destId="{E9CAD71C-58A6-4D8E-AECA-2635814538CA}" srcOrd="4" destOrd="0" presId="urn:microsoft.com/office/officeart/2018/2/layout/IconVerticalSolidList"/>
    <dgm:cxn modelId="{C59777E4-F97F-43E8-80FD-1EAC1B867CEE}" type="presParOf" srcId="{E9CAD71C-58A6-4D8E-AECA-2635814538CA}" destId="{8A4095CA-6D11-4E1D-8A0B-5E4483178E28}" srcOrd="0" destOrd="0" presId="urn:microsoft.com/office/officeart/2018/2/layout/IconVerticalSolidList"/>
    <dgm:cxn modelId="{0F0586FC-7649-4F9A-9516-E8868B3C3B5F}" type="presParOf" srcId="{E9CAD71C-58A6-4D8E-AECA-2635814538CA}" destId="{7BA38666-9E52-4A06-A5CD-7AEF83AA4634}" srcOrd="1" destOrd="0" presId="urn:microsoft.com/office/officeart/2018/2/layout/IconVerticalSolidList"/>
    <dgm:cxn modelId="{4EAA263F-CF19-4CDA-AF9E-1EBCF679E158}" type="presParOf" srcId="{E9CAD71C-58A6-4D8E-AECA-2635814538CA}" destId="{8C11DA77-E933-4271-A4C0-403BCEE2786B}" srcOrd="2" destOrd="0" presId="urn:microsoft.com/office/officeart/2018/2/layout/IconVerticalSolidList"/>
    <dgm:cxn modelId="{23CDBF28-A17A-4486-A13E-801394940749}" type="presParOf" srcId="{E9CAD71C-58A6-4D8E-AECA-2635814538CA}" destId="{4E800A6C-58A0-4F66-9362-7595A59FE786}" srcOrd="3" destOrd="0" presId="urn:microsoft.com/office/officeart/2018/2/layout/IconVerticalSolidList"/>
    <dgm:cxn modelId="{A7403FAE-B56C-4EF7-8A8F-C5BAE6C3BA6A}" type="presParOf" srcId="{4CACE190-3077-42C0-9CA7-DF13FB1BD086}" destId="{B9B6644D-2B6D-403E-BC29-9FD66D8AFA72}" srcOrd="5" destOrd="0" presId="urn:microsoft.com/office/officeart/2018/2/layout/IconVerticalSolidList"/>
    <dgm:cxn modelId="{4BCC826A-4694-43AB-B92B-9EB15884AB0F}" type="presParOf" srcId="{4CACE190-3077-42C0-9CA7-DF13FB1BD086}" destId="{1EBA4955-A80A-492F-BC09-8D066EA168CA}" srcOrd="6" destOrd="0" presId="urn:microsoft.com/office/officeart/2018/2/layout/IconVerticalSolidList"/>
    <dgm:cxn modelId="{9CFCE785-A739-4C58-BDA5-B55401AC9EFE}" type="presParOf" srcId="{1EBA4955-A80A-492F-BC09-8D066EA168CA}" destId="{5A151CED-592C-4ADD-92B7-723219A7976A}" srcOrd="0" destOrd="0" presId="urn:microsoft.com/office/officeart/2018/2/layout/IconVerticalSolidList"/>
    <dgm:cxn modelId="{A0E2C727-D568-41F6-8376-632650465631}" type="presParOf" srcId="{1EBA4955-A80A-492F-BC09-8D066EA168CA}" destId="{DA9D88A6-4B2A-42C9-90E4-2663E12CAB0F}" srcOrd="1" destOrd="0" presId="urn:microsoft.com/office/officeart/2018/2/layout/IconVerticalSolidList"/>
    <dgm:cxn modelId="{59BD7058-BC84-4532-A321-CF09A95CE979}" type="presParOf" srcId="{1EBA4955-A80A-492F-BC09-8D066EA168CA}" destId="{756E81D5-769F-4A36-96AB-D6455AFEC3F1}" srcOrd="2" destOrd="0" presId="urn:microsoft.com/office/officeart/2018/2/layout/IconVerticalSolidList"/>
    <dgm:cxn modelId="{E51EB5C9-A7A2-47B0-B23B-CBE6EDDB8020}" type="presParOf" srcId="{1EBA4955-A80A-492F-BC09-8D066EA168CA}" destId="{7730F4F4-ED10-48E9-9258-7979049E86C1}" srcOrd="3" destOrd="0" presId="urn:microsoft.com/office/officeart/2018/2/layout/IconVerticalSolidList"/>
    <dgm:cxn modelId="{0063EA5F-6D87-4FE9-AAFA-AB6FA0BC6EBE}" type="presParOf" srcId="{4CACE190-3077-42C0-9CA7-DF13FB1BD086}" destId="{F6F1BAE9-7886-48C2-A068-9E03F76A1513}" srcOrd="7" destOrd="0" presId="urn:microsoft.com/office/officeart/2018/2/layout/IconVerticalSolidList"/>
    <dgm:cxn modelId="{4F870FBF-04BD-46DB-9426-178D27128447}" type="presParOf" srcId="{4CACE190-3077-42C0-9CA7-DF13FB1BD086}" destId="{6DB35B83-F053-45B2-9B89-BCD221ED7F30}" srcOrd="8" destOrd="0" presId="urn:microsoft.com/office/officeart/2018/2/layout/IconVerticalSolidList"/>
    <dgm:cxn modelId="{5D5CC588-B44C-4CB3-9AEC-9E8ABF56136C}" type="presParOf" srcId="{6DB35B83-F053-45B2-9B89-BCD221ED7F30}" destId="{CC1A2FE9-6E3D-4467-A437-7CF34EF5D620}" srcOrd="0" destOrd="0" presId="urn:microsoft.com/office/officeart/2018/2/layout/IconVerticalSolidList"/>
    <dgm:cxn modelId="{ABD4C122-5EE4-4B8D-919B-E6D383858D0F}" type="presParOf" srcId="{6DB35B83-F053-45B2-9B89-BCD221ED7F30}" destId="{34C9E53D-AD7D-455E-8A33-92ADECAD6A91}" srcOrd="1" destOrd="0" presId="urn:microsoft.com/office/officeart/2018/2/layout/IconVerticalSolidList"/>
    <dgm:cxn modelId="{0DB6AC0D-1D52-437B-B772-EF43EBD3EB29}" type="presParOf" srcId="{6DB35B83-F053-45B2-9B89-BCD221ED7F30}" destId="{5AB7BF30-6CF5-4448-95EB-D2E0180207C6}" srcOrd="2" destOrd="0" presId="urn:microsoft.com/office/officeart/2018/2/layout/IconVerticalSolidList"/>
    <dgm:cxn modelId="{2E0C3041-75D7-4964-B817-19BCD84E69C8}" type="presParOf" srcId="{6DB35B83-F053-45B2-9B89-BCD221ED7F30}" destId="{7DDA1B6E-085C-4738-8877-693F595DF170}"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1F5045-4EA5-496D-A052-985622559CE0}" type="doc">
      <dgm:prSet loTypeId="urn:microsoft.com/office/officeart/2018/2/layout/IconVerticalSolidList" loCatId="icon" qsTypeId="urn:microsoft.com/office/officeart/2005/8/quickstyle/simple1" qsCatId="simple" csTypeId="urn:microsoft.com/office/officeart/2005/8/colors/accent3_2" csCatId="accent3" phldr="1"/>
      <dgm:spPr/>
      <dgm:t>
        <a:bodyPr/>
        <a:lstStyle/>
        <a:p>
          <a:endParaRPr lang="en-US"/>
        </a:p>
      </dgm:t>
    </dgm:pt>
    <dgm:pt modelId="{E5F2C309-E6D1-4B19-AF7E-CA3099335AD8}">
      <dgm:prSet/>
      <dgm:spPr/>
      <dgm:t>
        <a:bodyPr/>
        <a:lstStyle/>
        <a:p>
          <a:r>
            <a:rPr lang="en-US" baseline="0"/>
            <a:t>As people mature from infancy to old age, they pass through several stages</a:t>
          </a:r>
          <a:endParaRPr lang="en-US"/>
        </a:p>
      </dgm:t>
    </dgm:pt>
    <dgm:pt modelId="{8FDE5E2F-CA72-49D0-A948-D654E8A04725}" type="parTrans" cxnId="{9000228B-520B-419E-BCFE-868417D1EE62}">
      <dgm:prSet/>
      <dgm:spPr/>
      <dgm:t>
        <a:bodyPr/>
        <a:lstStyle/>
        <a:p>
          <a:endParaRPr lang="en-US"/>
        </a:p>
      </dgm:t>
    </dgm:pt>
    <dgm:pt modelId="{12C6FFE2-33AD-4BEE-99AE-18DF2170C64D}" type="sibTrans" cxnId="{9000228B-520B-419E-BCFE-868417D1EE62}">
      <dgm:prSet/>
      <dgm:spPr/>
      <dgm:t>
        <a:bodyPr/>
        <a:lstStyle/>
        <a:p>
          <a:endParaRPr lang="en-US"/>
        </a:p>
      </dgm:t>
    </dgm:pt>
    <dgm:pt modelId="{391093BD-2073-44D0-B4D0-3E5163D02B1C}">
      <dgm:prSet/>
      <dgm:spPr/>
      <dgm:t>
        <a:bodyPr/>
        <a:lstStyle/>
        <a:p>
          <a:r>
            <a:rPr lang="en-US" baseline="0"/>
            <a:t>Developmental tasks have to be accomplished</a:t>
          </a:r>
          <a:endParaRPr lang="en-US"/>
        </a:p>
      </dgm:t>
    </dgm:pt>
    <dgm:pt modelId="{B994C246-D905-4777-9F61-69A7A0BBCF36}" type="parTrans" cxnId="{A10DC0E5-018D-4AE7-9A36-5C6AD73F1E2E}">
      <dgm:prSet/>
      <dgm:spPr/>
      <dgm:t>
        <a:bodyPr/>
        <a:lstStyle/>
        <a:p>
          <a:endParaRPr lang="en-US"/>
        </a:p>
      </dgm:t>
    </dgm:pt>
    <dgm:pt modelId="{D65CFAA0-467C-4171-B973-9F2D3A5809FB}" type="sibTrans" cxnId="{A10DC0E5-018D-4AE7-9A36-5C6AD73F1E2E}">
      <dgm:prSet/>
      <dgm:spPr/>
      <dgm:t>
        <a:bodyPr/>
        <a:lstStyle/>
        <a:p>
          <a:endParaRPr lang="en-US"/>
        </a:p>
      </dgm:t>
    </dgm:pt>
    <dgm:pt modelId="{B260078D-9BC7-45CB-B233-609780579B92}">
      <dgm:prSet/>
      <dgm:spPr/>
      <dgm:t>
        <a:bodyPr/>
        <a:lstStyle/>
        <a:p>
          <a:r>
            <a:rPr lang="en-US" baseline="0"/>
            <a:t>Tasks are social, emotional, and mental/psychological growth experiences</a:t>
          </a:r>
          <a:endParaRPr lang="en-US"/>
        </a:p>
      </dgm:t>
    </dgm:pt>
    <dgm:pt modelId="{6D4CF494-7CB3-4DC1-A97B-523EB86533C5}" type="parTrans" cxnId="{8AB04079-B930-43E1-8E61-59A9466CC1F0}">
      <dgm:prSet/>
      <dgm:spPr/>
      <dgm:t>
        <a:bodyPr/>
        <a:lstStyle/>
        <a:p>
          <a:endParaRPr lang="en-US"/>
        </a:p>
      </dgm:t>
    </dgm:pt>
    <dgm:pt modelId="{E269D4E8-D4EE-4B80-8FD1-7A9C586F455A}" type="sibTrans" cxnId="{8AB04079-B930-43E1-8E61-59A9466CC1F0}">
      <dgm:prSet/>
      <dgm:spPr/>
      <dgm:t>
        <a:bodyPr/>
        <a:lstStyle/>
        <a:p>
          <a:endParaRPr lang="en-US"/>
        </a:p>
      </dgm:t>
    </dgm:pt>
    <dgm:pt modelId="{1D590F96-EAD7-4AB5-BC96-979CB4CC7C1C}" type="pres">
      <dgm:prSet presAssocID="{8B1F5045-4EA5-496D-A052-985622559CE0}" presName="root" presStyleCnt="0">
        <dgm:presLayoutVars>
          <dgm:dir/>
          <dgm:resizeHandles val="exact"/>
        </dgm:presLayoutVars>
      </dgm:prSet>
      <dgm:spPr/>
    </dgm:pt>
    <dgm:pt modelId="{B5B6602B-E1FB-4746-847C-29CCB42B161B}" type="pres">
      <dgm:prSet presAssocID="{E5F2C309-E6D1-4B19-AF7E-CA3099335AD8}" presName="compNode" presStyleCnt="0"/>
      <dgm:spPr/>
    </dgm:pt>
    <dgm:pt modelId="{3DD9D246-5812-4397-B928-4234589E9CD3}" type="pres">
      <dgm:prSet presAssocID="{E5F2C309-E6D1-4B19-AF7E-CA3099335AD8}" presName="bgRect" presStyleLbl="bgShp" presStyleIdx="0" presStyleCnt="3"/>
      <dgm:spPr/>
    </dgm:pt>
    <dgm:pt modelId="{E9063701-BA5C-43C9-A6DE-9955D2A5D3E4}" type="pres">
      <dgm:prSet presAssocID="{E5F2C309-E6D1-4B19-AF7E-CA3099335AD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erson with Cane"/>
        </a:ext>
      </dgm:extLst>
    </dgm:pt>
    <dgm:pt modelId="{C07A3B54-167B-486C-BFC6-34F889883164}" type="pres">
      <dgm:prSet presAssocID="{E5F2C309-E6D1-4B19-AF7E-CA3099335AD8}" presName="spaceRect" presStyleCnt="0"/>
      <dgm:spPr/>
    </dgm:pt>
    <dgm:pt modelId="{467A516F-1AC3-43F9-BAD7-A0AD56ED890A}" type="pres">
      <dgm:prSet presAssocID="{E5F2C309-E6D1-4B19-AF7E-CA3099335AD8}" presName="parTx" presStyleLbl="revTx" presStyleIdx="0" presStyleCnt="3">
        <dgm:presLayoutVars>
          <dgm:chMax val="0"/>
          <dgm:chPref val="0"/>
        </dgm:presLayoutVars>
      </dgm:prSet>
      <dgm:spPr/>
    </dgm:pt>
    <dgm:pt modelId="{43D18916-5988-4008-A80A-E75E8731C19D}" type="pres">
      <dgm:prSet presAssocID="{12C6FFE2-33AD-4BEE-99AE-18DF2170C64D}" presName="sibTrans" presStyleCnt="0"/>
      <dgm:spPr/>
    </dgm:pt>
    <dgm:pt modelId="{BCEC0D8F-42B5-4A2A-8A39-0DEF086FAD9C}" type="pres">
      <dgm:prSet presAssocID="{391093BD-2073-44D0-B4D0-3E5163D02B1C}" presName="compNode" presStyleCnt="0"/>
      <dgm:spPr/>
    </dgm:pt>
    <dgm:pt modelId="{B3B0D222-C2BD-4219-8CCF-4AB71116E272}" type="pres">
      <dgm:prSet presAssocID="{391093BD-2073-44D0-B4D0-3E5163D02B1C}" presName="bgRect" presStyleLbl="bgShp" presStyleIdx="1" presStyleCnt="3"/>
      <dgm:spPr/>
    </dgm:pt>
    <dgm:pt modelId="{98BA356B-1744-486F-9CD1-6BDF604A9630}" type="pres">
      <dgm:prSet presAssocID="{391093BD-2073-44D0-B4D0-3E5163D02B1C}"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aze"/>
        </a:ext>
      </dgm:extLst>
    </dgm:pt>
    <dgm:pt modelId="{325F62ED-E3D1-451E-9356-B474383EA248}" type="pres">
      <dgm:prSet presAssocID="{391093BD-2073-44D0-B4D0-3E5163D02B1C}" presName="spaceRect" presStyleCnt="0"/>
      <dgm:spPr/>
    </dgm:pt>
    <dgm:pt modelId="{7A406B33-E8E1-4805-9FDE-2696950D9CEB}" type="pres">
      <dgm:prSet presAssocID="{391093BD-2073-44D0-B4D0-3E5163D02B1C}" presName="parTx" presStyleLbl="revTx" presStyleIdx="1" presStyleCnt="3">
        <dgm:presLayoutVars>
          <dgm:chMax val="0"/>
          <dgm:chPref val="0"/>
        </dgm:presLayoutVars>
      </dgm:prSet>
      <dgm:spPr/>
    </dgm:pt>
    <dgm:pt modelId="{CF1CBD95-5402-4403-89B8-ECF38FED6069}" type="pres">
      <dgm:prSet presAssocID="{D65CFAA0-467C-4171-B973-9F2D3A5809FB}" presName="sibTrans" presStyleCnt="0"/>
      <dgm:spPr/>
    </dgm:pt>
    <dgm:pt modelId="{41CFB4BA-D220-49E4-9556-7E7D6FF030EB}" type="pres">
      <dgm:prSet presAssocID="{B260078D-9BC7-45CB-B233-609780579B92}" presName="compNode" presStyleCnt="0"/>
      <dgm:spPr/>
    </dgm:pt>
    <dgm:pt modelId="{E25180DD-E089-4DCD-B1C7-F94397774EC9}" type="pres">
      <dgm:prSet presAssocID="{B260078D-9BC7-45CB-B233-609780579B92}" presName="bgRect" presStyleLbl="bgShp" presStyleIdx="2" presStyleCnt="3"/>
      <dgm:spPr/>
    </dgm:pt>
    <dgm:pt modelId="{457C7D76-B830-41A7-AE49-8C9C50DA32A4}" type="pres">
      <dgm:prSet presAssocID="{B260078D-9BC7-45CB-B233-609780579B92}"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ad with Gears"/>
        </a:ext>
      </dgm:extLst>
    </dgm:pt>
    <dgm:pt modelId="{283C5B1A-A151-4D2D-BD57-F536AAC7744E}" type="pres">
      <dgm:prSet presAssocID="{B260078D-9BC7-45CB-B233-609780579B92}" presName="spaceRect" presStyleCnt="0"/>
      <dgm:spPr/>
    </dgm:pt>
    <dgm:pt modelId="{9404C0AB-F716-4BAC-BE95-B106318AA087}" type="pres">
      <dgm:prSet presAssocID="{B260078D-9BC7-45CB-B233-609780579B92}" presName="parTx" presStyleLbl="revTx" presStyleIdx="2" presStyleCnt="3">
        <dgm:presLayoutVars>
          <dgm:chMax val="0"/>
          <dgm:chPref val="0"/>
        </dgm:presLayoutVars>
      </dgm:prSet>
      <dgm:spPr/>
    </dgm:pt>
  </dgm:ptLst>
  <dgm:cxnLst>
    <dgm:cxn modelId="{CB41A75E-EC5D-4AEE-89D2-3FDAB2657155}" type="presOf" srcId="{8B1F5045-4EA5-496D-A052-985622559CE0}" destId="{1D590F96-EAD7-4AB5-BC96-979CB4CC7C1C}" srcOrd="0" destOrd="0" presId="urn:microsoft.com/office/officeart/2018/2/layout/IconVerticalSolidList"/>
    <dgm:cxn modelId="{8AB04079-B930-43E1-8E61-59A9466CC1F0}" srcId="{8B1F5045-4EA5-496D-A052-985622559CE0}" destId="{B260078D-9BC7-45CB-B233-609780579B92}" srcOrd="2" destOrd="0" parTransId="{6D4CF494-7CB3-4DC1-A97B-523EB86533C5}" sibTransId="{E269D4E8-D4EE-4B80-8FD1-7A9C586F455A}"/>
    <dgm:cxn modelId="{9000228B-520B-419E-BCFE-868417D1EE62}" srcId="{8B1F5045-4EA5-496D-A052-985622559CE0}" destId="{E5F2C309-E6D1-4B19-AF7E-CA3099335AD8}" srcOrd="0" destOrd="0" parTransId="{8FDE5E2F-CA72-49D0-A948-D654E8A04725}" sibTransId="{12C6FFE2-33AD-4BEE-99AE-18DF2170C64D}"/>
    <dgm:cxn modelId="{DB43128F-0DFD-4932-8A73-A5EECDDC2C53}" type="presOf" srcId="{E5F2C309-E6D1-4B19-AF7E-CA3099335AD8}" destId="{467A516F-1AC3-43F9-BAD7-A0AD56ED890A}" srcOrd="0" destOrd="0" presId="urn:microsoft.com/office/officeart/2018/2/layout/IconVerticalSolidList"/>
    <dgm:cxn modelId="{7207C3B2-DAC7-45D0-B80E-83AC686DB045}" type="presOf" srcId="{B260078D-9BC7-45CB-B233-609780579B92}" destId="{9404C0AB-F716-4BAC-BE95-B106318AA087}" srcOrd="0" destOrd="0" presId="urn:microsoft.com/office/officeart/2018/2/layout/IconVerticalSolidList"/>
    <dgm:cxn modelId="{A10DC0E5-018D-4AE7-9A36-5C6AD73F1E2E}" srcId="{8B1F5045-4EA5-496D-A052-985622559CE0}" destId="{391093BD-2073-44D0-B4D0-3E5163D02B1C}" srcOrd="1" destOrd="0" parTransId="{B994C246-D905-4777-9F61-69A7A0BBCF36}" sibTransId="{D65CFAA0-467C-4171-B973-9F2D3A5809FB}"/>
    <dgm:cxn modelId="{4FCD57EC-B7D5-4B1E-9802-7DB3835C239E}" type="presOf" srcId="{391093BD-2073-44D0-B4D0-3E5163D02B1C}" destId="{7A406B33-E8E1-4805-9FDE-2696950D9CEB}" srcOrd="0" destOrd="0" presId="urn:microsoft.com/office/officeart/2018/2/layout/IconVerticalSolidList"/>
    <dgm:cxn modelId="{812405AD-0D56-4A44-B241-3CAF0C27239E}" type="presParOf" srcId="{1D590F96-EAD7-4AB5-BC96-979CB4CC7C1C}" destId="{B5B6602B-E1FB-4746-847C-29CCB42B161B}" srcOrd="0" destOrd="0" presId="urn:microsoft.com/office/officeart/2018/2/layout/IconVerticalSolidList"/>
    <dgm:cxn modelId="{712EC56A-6C48-4B3C-8E7C-9C56B5913526}" type="presParOf" srcId="{B5B6602B-E1FB-4746-847C-29CCB42B161B}" destId="{3DD9D246-5812-4397-B928-4234589E9CD3}" srcOrd="0" destOrd="0" presId="urn:microsoft.com/office/officeart/2018/2/layout/IconVerticalSolidList"/>
    <dgm:cxn modelId="{0315215C-F107-4900-B738-4C450B94C618}" type="presParOf" srcId="{B5B6602B-E1FB-4746-847C-29CCB42B161B}" destId="{E9063701-BA5C-43C9-A6DE-9955D2A5D3E4}" srcOrd="1" destOrd="0" presId="urn:microsoft.com/office/officeart/2018/2/layout/IconVerticalSolidList"/>
    <dgm:cxn modelId="{729AAA42-D241-48AE-BF40-E5B5670D4F43}" type="presParOf" srcId="{B5B6602B-E1FB-4746-847C-29CCB42B161B}" destId="{C07A3B54-167B-486C-BFC6-34F889883164}" srcOrd="2" destOrd="0" presId="urn:microsoft.com/office/officeart/2018/2/layout/IconVerticalSolidList"/>
    <dgm:cxn modelId="{416D8CAD-24F2-4020-B978-B6C3D93E6C83}" type="presParOf" srcId="{B5B6602B-E1FB-4746-847C-29CCB42B161B}" destId="{467A516F-1AC3-43F9-BAD7-A0AD56ED890A}" srcOrd="3" destOrd="0" presId="urn:microsoft.com/office/officeart/2018/2/layout/IconVerticalSolidList"/>
    <dgm:cxn modelId="{68922C08-4DC4-4092-8280-187BD27BF49F}" type="presParOf" srcId="{1D590F96-EAD7-4AB5-BC96-979CB4CC7C1C}" destId="{43D18916-5988-4008-A80A-E75E8731C19D}" srcOrd="1" destOrd="0" presId="urn:microsoft.com/office/officeart/2018/2/layout/IconVerticalSolidList"/>
    <dgm:cxn modelId="{C0DFDF99-B1CF-4D99-BE48-9266D7266146}" type="presParOf" srcId="{1D590F96-EAD7-4AB5-BC96-979CB4CC7C1C}" destId="{BCEC0D8F-42B5-4A2A-8A39-0DEF086FAD9C}" srcOrd="2" destOrd="0" presId="urn:microsoft.com/office/officeart/2018/2/layout/IconVerticalSolidList"/>
    <dgm:cxn modelId="{8B15AA7C-BD16-49B3-9ADB-AFFB9C08747D}" type="presParOf" srcId="{BCEC0D8F-42B5-4A2A-8A39-0DEF086FAD9C}" destId="{B3B0D222-C2BD-4219-8CCF-4AB71116E272}" srcOrd="0" destOrd="0" presId="urn:microsoft.com/office/officeart/2018/2/layout/IconVerticalSolidList"/>
    <dgm:cxn modelId="{1DF3933F-58DA-45C1-96E4-92C042B7E758}" type="presParOf" srcId="{BCEC0D8F-42B5-4A2A-8A39-0DEF086FAD9C}" destId="{98BA356B-1744-486F-9CD1-6BDF604A9630}" srcOrd="1" destOrd="0" presId="urn:microsoft.com/office/officeart/2018/2/layout/IconVerticalSolidList"/>
    <dgm:cxn modelId="{CF195A20-1984-4F8E-AA23-878770075DA9}" type="presParOf" srcId="{BCEC0D8F-42B5-4A2A-8A39-0DEF086FAD9C}" destId="{325F62ED-E3D1-451E-9356-B474383EA248}" srcOrd="2" destOrd="0" presId="urn:microsoft.com/office/officeart/2018/2/layout/IconVerticalSolidList"/>
    <dgm:cxn modelId="{858792CE-DD54-43AC-948F-E0B004B6F8A2}" type="presParOf" srcId="{BCEC0D8F-42B5-4A2A-8A39-0DEF086FAD9C}" destId="{7A406B33-E8E1-4805-9FDE-2696950D9CEB}" srcOrd="3" destOrd="0" presId="urn:microsoft.com/office/officeart/2018/2/layout/IconVerticalSolidList"/>
    <dgm:cxn modelId="{788259FB-EE3C-499E-A6B0-460C8EE85168}" type="presParOf" srcId="{1D590F96-EAD7-4AB5-BC96-979CB4CC7C1C}" destId="{CF1CBD95-5402-4403-89B8-ECF38FED6069}" srcOrd="3" destOrd="0" presId="urn:microsoft.com/office/officeart/2018/2/layout/IconVerticalSolidList"/>
    <dgm:cxn modelId="{51D89A83-CF62-49BF-9BD8-1D3C9926DA82}" type="presParOf" srcId="{1D590F96-EAD7-4AB5-BC96-979CB4CC7C1C}" destId="{41CFB4BA-D220-49E4-9556-7E7D6FF030EB}" srcOrd="4" destOrd="0" presId="urn:microsoft.com/office/officeart/2018/2/layout/IconVerticalSolidList"/>
    <dgm:cxn modelId="{E3D8C01D-AAD1-4DFA-916E-F2810226DE41}" type="presParOf" srcId="{41CFB4BA-D220-49E4-9556-7E7D6FF030EB}" destId="{E25180DD-E089-4DCD-B1C7-F94397774EC9}" srcOrd="0" destOrd="0" presId="urn:microsoft.com/office/officeart/2018/2/layout/IconVerticalSolidList"/>
    <dgm:cxn modelId="{920D8AFB-944A-4316-8FF8-31D212D68081}" type="presParOf" srcId="{41CFB4BA-D220-49E4-9556-7E7D6FF030EB}" destId="{457C7D76-B830-41A7-AE49-8C9C50DA32A4}" srcOrd="1" destOrd="0" presId="urn:microsoft.com/office/officeart/2018/2/layout/IconVerticalSolidList"/>
    <dgm:cxn modelId="{9113A698-4743-41CB-8F47-F78ACD21505C}" type="presParOf" srcId="{41CFB4BA-D220-49E4-9556-7E7D6FF030EB}" destId="{283C5B1A-A151-4D2D-BD57-F536AAC7744E}" srcOrd="2" destOrd="0" presId="urn:microsoft.com/office/officeart/2018/2/layout/IconVerticalSolidList"/>
    <dgm:cxn modelId="{B6099D54-EBBF-4F7E-801C-F0ABC89538D2}" type="presParOf" srcId="{41CFB4BA-D220-49E4-9556-7E7D6FF030EB}" destId="{9404C0AB-F716-4BAC-BE95-B106318AA08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8AA2AA7-6F7F-43CA-AB84-540280CD78EA}" type="doc">
      <dgm:prSet loTypeId="urn:microsoft.com/office/officeart/2005/8/layout/rings+Icon" loCatId="officeonline" qsTypeId="urn:microsoft.com/office/officeart/2005/8/quickstyle/simple1" qsCatId="simple" csTypeId="urn:microsoft.com/office/officeart/2005/8/colors/accent1_2" csCatId="accent1" phldr="1"/>
      <dgm:spPr/>
    </dgm:pt>
    <dgm:pt modelId="{F50C060E-6149-4B70-B1BD-3BCA95CCB819}">
      <dgm:prSet phldrT="[Text]"/>
      <dgm:spPr>
        <a:solidFill>
          <a:schemeClr val="accent4">
            <a:alpha val="50000"/>
          </a:schemeClr>
        </a:solidFill>
      </dgm:spPr>
      <dgm:t>
        <a:bodyPr/>
        <a:lstStyle/>
        <a:p>
          <a:pPr>
            <a:lnSpc>
              <a:spcPct val="100000"/>
            </a:lnSpc>
          </a:pPr>
          <a:r>
            <a:rPr lang="en-US"/>
            <a:t>Physical (body)</a:t>
          </a:r>
        </a:p>
      </dgm:t>
    </dgm:pt>
    <dgm:pt modelId="{1BC1B8C2-24FA-4807-B774-D8B924726209}" type="parTrans" cxnId="{78EAD049-48BB-4415-B1B3-DD68CCBF27E6}">
      <dgm:prSet/>
      <dgm:spPr/>
      <dgm:t>
        <a:bodyPr/>
        <a:lstStyle/>
        <a:p>
          <a:endParaRPr lang="en-US"/>
        </a:p>
      </dgm:t>
    </dgm:pt>
    <dgm:pt modelId="{08F75F5D-B611-43A9-852A-E5230963865E}" type="sibTrans" cxnId="{78EAD049-48BB-4415-B1B3-DD68CCBF27E6}">
      <dgm:prSet/>
      <dgm:spPr/>
      <dgm:t>
        <a:bodyPr/>
        <a:lstStyle/>
        <a:p>
          <a:endParaRPr lang="en-US"/>
        </a:p>
      </dgm:t>
    </dgm:pt>
    <dgm:pt modelId="{1F915F51-00D4-42F7-A713-2788A8AA9AE0}">
      <dgm:prSet phldrT="[Text]"/>
      <dgm:spPr>
        <a:solidFill>
          <a:schemeClr val="accent4">
            <a:alpha val="50000"/>
          </a:schemeClr>
        </a:solidFill>
      </dgm:spPr>
      <dgm:t>
        <a:bodyPr/>
        <a:lstStyle/>
        <a:p>
          <a:r>
            <a:rPr lang="en-US"/>
            <a:t>Spiritual</a:t>
          </a:r>
        </a:p>
        <a:p>
          <a:r>
            <a:rPr lang="en-US"/>
            <a:t>(spirit) </a:t>
          </a:r>
        </a:p>
      </dgm:t>
    </dgm:pt>
    <dgm:pt modelId="{741D5068-DCCA-429B-8203-4B61FA9AAD50}" type="parTrans" cxnId="{3A3D3555-2723-40BF-A8F0-5728A0BA8885}">
      <dgm:prSet/>
      <dgm:spPr/>
      <dgm:t>
        <a:bodyPr/>
        <a:lstStyle/>
        <a:p>
          <a:endParaRPr lang="en-US"/>
        </a:p>
      </dgm:t>
    </dgm:pt>
    <dgm:pt modelId="{6DFAB735-CD13-4BAC-8739-BD049548475A}" type="sibTrans" cxnId="{3A3D3555-2723-40BF-A8F0-5728A0BA8885}">
      <dgm:prSet/>
      <dgm:spPr/>
      <dgm:t>
        <a:bodyPr/>
        <a:lstStyle/>
        <a:p>
          <a:endParaRPr lang="en-US"/>
        </a:p>
      </dgm:t>
    </dgm:pt>
    <dgm:pt modelId="{D1BCD7EE-4ED1-4A6C-ABED-89B7630A270A}">
      <dgm:prSet phldrT="[Text]"/>
      <dgm:spPr>
        <a:solidFill>
          <a:schemeClr val="accent4">
            <a:alpha val="50000"/>
          </a:schemeClr>
        </a:solidFill>
      </dgm:spPr>
      <dgm:t>
        <a:bodyPr/>
        <a:lstStyle/>
        <a:p>
          <a:r>
            <a:rPr lang="en-US"/>
            <a:t>Emotional</a:t>
          </a:r>
        </a:p>
        <a:p>
          <a:r>
            <a:rPr lang="en-US"/>
            <a:t>(mind)</a:t>
          </a:r>
        </a:p>
      </dgm:t>
    </dgm:pt>
    <dgm:pt modelId="{770308C2-F737-46AC-B312-44B16087CFD3}" type="parTrans" cxnId="{41BA34D9-2C12-4452-B729-B97D45815C2E}">
      <dgm:prSet/>
      <dgm:spPr/>
      <dgm:t>
        <a:bodyPr/>
        <a:lstStyle/>
        <a:p>
          <a:endParaRPr lang="en-US"/>
        </a:p>
      </dgm:t>
    </dgm:pt>
    <dgm:pt modelId="{64AA66C7-CAA9-4174-8FE9-1FAD94D4820C}" type="sibTrans" cxnId="{41BA34D9-2C12-4452-B729-B97D45815C2E}">
      <dgm:prSet/>
      <dgm:spPr/>
      <dgm:t>
        <a:bodyPr/>
        <a:lstStyle/>
        <a:p>
          <a:endParaRPr lang="en-US"/>
        </a:p>
      </dgm:t>
    </dgm:pt>
    <dgm:pt modelId="{20D39421-AF8B-4394-97A1-52FD7637F422}" type="pres">
      <dgm:prSet presAssocID="{D8AA2AA7-6F7F-43CA-AB84-540280CD78EA}" presName="Name0" presStyleCnt="0">
        <dgm:presLayoutVars>
          <dgm:chMax val="7"/>
          <dgm:dir/>
          <dgm:resizeHandles val="exact"/>
        </dgm:presLayoutVars>
      </dgm:prSet>
      <dgm:spPr/>
    </dgm:pt>
    <dgm:pt modelId="{B381213C-A323-4D99-B37A-C5EDC99D8A1B}" type="pres">
      <dgm:prSet presAssocID="{D8AA2AA7-6F7F-43CA-AB84-540280CD78EA}" presName="ellipse1" presStyleLbl="vennNode1" presStyleIdx="0" presStyleCnt="3" custLinFactNeighborX="4377" custLinFactNeighborY="-1486">
        <dgm:presLayoutVars>
          <dgm:bulletEnabled val="1"/>
        </dgm:presLayoutVars>
      </dgm:prSet>
      <dgm:spPr/>
    </dgm:pt>
    <dgm:pt modelId="{BF8FEE98-5D8C-479D-BC35-C68AA4039CC6}" type="pres">
      <dgm:prSet presAssocID="{D8AA2AA7-6F7F-43CA-AB84-540280CD78EA}" presName="ellipse2" presStyleLbl="vennNode1" presStyleIdx="1" presStyleCnt="3">
        <dgm:presLayoutVars>
          <dgm:bulletEnabled val="1"/>
        </dgm:presLayoutVars>
      </dgm:prSet>
      <dgm:spPr/>
    </dgm:pt>
    <dgm:pt modelId="{7A48394F-CFE3-4D94-86DD-C203B7A0F011}" type="pres">
      <dgm:prSet presAssocID="{D8AA2AA7-6F7F-43CA-AB84-540280CD78EA}" presName="ellipse3" presStyleLbl="vennNode1" presStyleIdx="2" presStyleCnt="3" custLinFactNeighborX="-9446" custLinFactNeighborY="1911">
        <dgm:presLayoutVars>
          <dgm:bulletEnabled val="1"/>
        </dgm:presLayoutVars>
      </dgm:prSet>
      <dgm:spPr/>
    </dgm:pt>
  </dgm:ptLst>
  <dgm:cxnLst>
    <dgm:cxn modelId="{918AC108-FC96-4861-B3A1-3603917DB3CE}" type="presOf" srcId="{D8AA2AA7-6F7F-43CA-AB84-540280CD78EA}" destId="{20D39421-AF8B-4394-97A1-52FD7637F422}" srcOrd="0" destOrd="0" presId="urn:microsoft.com/office/officeart/2005/8/layout/rings+Icon"/>
    <dgm:cxn modelId="{F0DED52F-DD86-4D35-9EFF-F5760415E127}" type="presOf" srcId="{1F915F51-00D4-42F7-A713-2788A8AA9AE0}" destId="{BF8FEE98-5D8C-479D-BC35-C68AA4039CC6}" srcOrd="0" destOrd="0" presId="urn:microsoft.com/office/officeart/2005/8/layout/rings+Icon"/>
    <dgm:cxn modelId="{78EAD049-48BB-4415-B1B3-DD68CCBF27E6}" srcId="{D8AA2AA7-6F7F-43CA-AB84-540280CD78EA}" destId="{F50C060E-6149-4B70-B1BD-3BCA95CCB819}" srcOrd="0" destOrd="0" parTransId="{1BC1B8C2-24FA-4807-B774-D8B924726209}" sibTransId="{08F75F5D-B611-43A9-852A-E5230963865E}"/>
    <dgm:cxn modelId="{3A3D3555-2723-40BF-A8F0-5728A0BA8885}" srcId="{D8AA2AA7-6F7F-43CA-AB84-540280CD78EA}" destId="{1F915F51-00D4-42F7-A713-2788A8AA9AE0}" srcOrd="1" destOrd="0" parTransId="{741D5068-DCCA-429B-8203-4B61FA9AAD50}" sibTransId="{6DFAB735-CD13-4BAC-8739-BD049548475A}"/>
    <dgm:cxn modelId="{41BA34D9-2C12-4452-B729-B97D45815C2E}" srcId="{D8AA2AA7-6F7F-43CA-AB84-540280CD78EA}" destId="{D1BCD7EE-4ED1-4A6C-ABED-89B7630A270A}" srcOrd="2" destOrd="0" parTransId="{770308C2-F737-46AC-B312-44B16087CFD3}" sibTransId="{64AA66C7-CAA9-4174-8FE9-1FAD94D4820C}"/>
    <dgm:cxn modelId="{CC2980E2-0EA0-49C8-B02E-649035E9E910}" type="presOf" srcId="{D1BCD7EE-4ED1-4A6C-ABED-89B7630A270A}" destId="{7A48394F-CFE3-4D94-86DD-C203B7A0F011}" srcOrd="0" destOrd="0" presId="urn:microsoft.com/office/officeart/2005/8/layout/rings+Icon"/>
    <dgm:cxn modelId="{113772E9-56CF-47D7-9810-2590ADECA91E}" type="presOf" srcId="{F50C060E-6149-4B70-B1BD-3BCA95CCB819}" destId="{B381213C-A323-4D99-B37A-C5EDC99D8A1B}" srcOrd="0" destOrd="0" presId="urn:microsoft.com/office/officeart/2005/8/layout/rings+Icon"/>
    <dgm:cxn modelId="{E3B33E94-FCF6-46F0-87A5-EBF65369B1D0}" type="presParOf" srcId="{20D39421-AF8B-4394-97A1-52FD7637F422}" destId="{B381213C-A323-4D99-B37A-C5EDC99D8A1B}" srcOrd="0" destOrd="0" presId="urn:microsoft.com/office/officeart/2005/8/layout/rings+Icon"/>
    <dgm:cxn modelId="{5B8B2F90-5489-4DE0-ACC2-AFD126FB1DD4}" type="presParOf" srcId="{20D39421-AF8B-4394-97A1-52FD7637F422}" destId="{BF8FEE98-5D8C-479D-BC35-C68AA4039CC6}" srcOrd="1" destOrd="0" presId="urn:microsoft.com/office/officeart/2005/8/layout/rings+Icon"/>
    <dgm:cxn modelId="{D5ACA328-4918-4909-9682-3128F13AE508}" type="presParOf" srcId="{20D39421-AF8B-4394-97A1-52FD7637F422}" destId="{7A48394F-CFE3-4D94-86DD-C203B7A0F011}" srcOrd="2"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E25F9E1-3A2C-47D8-8BF3-0B4E109AB6AD}" type="doc">
      <dgm:prSet loTypeId="urn:microsoft.com/office/officeart/2005/8/layout/pyramid1" loCatId="pyramid" qsTypeId="urn:microsoft.com/office/officeart/2005/8/quickstyle/simple1" qsCatId="simple" csTypeId="urn:microsoft.com/office/officeart/2005/8/colors/accent1_2" csCatId="accent1" phldr="1"/>
      <dgm:spPr/>
    </dgm:pt>
    <dgm:pt modelId="{865F5D6E-0645-4DF6-9ED5-6018E8523815}">
      <dgm:prSet phldrT="[Text]"/>
      <dgm:spPr>
        <a:solidFill>
          <a:schemeClr val="accent4"/>
        </a:solidFill>
        <a:scene3d>
          <a:camera prst="orthographicFront"/>
          <a:lightRig rig="threePt" dir="t"/>
        </a:scene3d>
        <a:sp3d>
          <a:bevelT w="114300" prst="artDeco"/>
        </a:sp3d>
      </dgm:spPr>
      <dgm:t>
        <a:bodyPr/>
        <a:lstStyle/>
        <a:p>
          <a:r>
            <a:rPr lang="en-US" b="1"/>
            <a:t>Self actualization</a:t>
          </a:r>
        </a:p>
      </dgm:t>
    </dgm:pt>
    <dgm:pt modelId="{790631BF-BBE3-4138-8BA6-A9C7C1ADFBF6}" type="parTrans" cxnId="{C3B5433D-6C64-4974-B3A6-FE9F17BC0F43}">
      <dgm:prSet/>
      <dgm:spPr/>
      <dgm:t>
        <a:bodyPr/>
        <a:lstStyle/>
        <a:p>
          <a:endParaRPr lang="en-US"/>
        </a:p>
      </dgm:t>
    </dgm:pt>
    <dgm:pt modelId="{66C4686C-9784-4FD8-9C77-9A74B48B17FB}" type="sibTrans" cxnId="{C3B5433D-6C64-4974-B3A6-FE9F17BC0F43}">
      <dgm:prSet/>
      <dgm:spPr/>
      <dgm:t>
        <a:bodyPr/>
        <a:lstStyle/>
        <a:p>
          <a:endParaRPr lang="en-US"/>
        </a:p>
      </dgm:t>
    </dgm:pt>
    <dgm:pt modelId="{C8E0998F-0B67-4192-8038-0938914A3F0A}">
      <dgm:prSet phldrT="[Text]"/>
      <dgm:spPr>
        <a:solidFill>
          <a:schemeClr val="accent4"/>
        </a:solidFill>
        <a:scene3d>
          <a:camera prst="orthographicFront"/>
          <a:lightRig rig="threePt" dir="t"/>
        </a:scene3d>
        <a:sp3d>
          <a:bevelT w="114300" prst="artDeco"/>
        </a:sp3d>
      </dgm:spPr>
      <dgm:t>
        <a:bodyPr/>
        <a:lstStyle/>
        <a:p>
          <a:r>
            <a:rPr lang="en-US" b="1"/>
            <a:t>Self-esteem</a:t>
          </a:r>
        </a:p>
      </dgm:t>
    </dgm:pt>
    <dgm:pt modelId="{C4EF6FE4-6A8B-478C-AC84-DBB3375A70FC}" type="parTrans" cxnId="{4B0F324A-055F-4461-A875-1AE54A9C9FC1}">
      <dgm:prSet/>
      <dgm:spPr/>
      <dgm:t>
        <a:bodyPr/>
        <a:lstStyle/>
        <a:p>
          <a:endParaRPr lang="en-US"/>
        </a:p>
      </dgm:t>
    </dgm:pt>
    <dgm:pt modelId="{AA0EFFF9-D080-47E1-9B3C-3EB13EFAAF27}" type="sibTrans" cxnId="{4B0F324A-055F-4461-A875-1AE54A9C9FC1}">
      <dgm:prSet/>
      <dgm:spPr/>
      <dgm:t>
        <a:bodyPr/>
        <a:lstStyle/>
        <a:p>
          <a:endParaRPr lang="en-US"/>
        </a:p>
      </dgm:t>
    </dgm:pt>
    <dgm:pt modelId="{0C0C6746-6C1B-4960-8B1D-A984F517E4ED}">
      <dgm:prSet phldrT="[Text]"/>
      <dgm:spPr>
        <a:solidFill>
          <a:schemeClr val="accent4"/>
        </a:solidFill>
        <a:ln>
          <a:solidFill>
            <a:schemeClr val="lt1">
              <a:hueOff val="0"/>
              <a:satOff val="0"/>
              <a:lumOff val="0"/>
            </a:schemeClr>
          </a:solidFill>
        </a:ln>
        <a:scene3d>
          <a:camera prst="orthographicFront"/>
          <a:lightRig rig="threePt" dir="t"/>
        </a:scene3d>
        <a:sp3d>
          <a:bevelT w="114300" prst="artDeco"/>
        </a:sp3d>
      </dgm:spPr>
      <dgm:t>
        <a:bodyPr/>
        <a:lstStyle/>
        <a:p>
          <a:r>
            <a:rPr lang="en-US" b="1"/>
            <a:t>Physiological</a:t>
          </a:r>
        </a:p>
      </dgm:t>
    </dgm:pt>
    <dgm:pt modelId="{40A157EB-22B3-4F7A-A6F3-F62FEE366EE1}" type="parTrans" cxnId="{76E2D8A3-756F-4428-8235-5D87067EFD07}">
      <dgm:prSet/>
      <dgm:spPr/>
      <dgm:t>
        <a:bodyPr/>
        <a:lstStyle/>
        <a:p>
          <a:endParaRPr lang="en-US"/>
        </a:p>
      </dgm:t>
    </dgm:pt>
    <dgm:pt modelId="{7FC209ED-8FFA-45B8-8C10-62985150340E}" type="sibTrans" cxnId="{76E2D8A3-756F-4428-8235-5D87067EFD07}">
      <dgm:prSet/>
      <dgm:spPr/>
      <dgm:t>
        <a:bodyPr/>
        <a:lstStyle/>
        <a:p>
          <a:endParaRPr lang="en-US"/>
        </a:p>
      </dgm:t>
    </dgm:pt>
    <dgm:pt modelId="{DF298C5E-01DA-406B-9395-DB0B0D530CB3}">
      <dgm:prSet phldrT="[Text]"/>
      <dgm:spPr>
        <a:solidFill>
          <a:schemeClr val="accent4"/>
        </a:solidFill>
        <a:scene3d>
          <a:camera prst="orthographicFront"/>
          <a:lightRig rig="threePt" dir="t"/>
        </a:scene3d>
        <a:sp3d>
          <a:bevelT w="114300" prst="artDeco"/>
        </a:sp3d>
      </dgm:spPr>
      <dgm:t>
        <a:bodyPr/>
        <a:lstStyle/>
        <a:p>
          <a:r>
            <a:rPr lang="en-US" b="1"/>
            <a:t>Love &amp; belonging</a:t>
          </a:r>
        </a:p>
      </dgm:t>
    </dgm:pt>
    <dgm:pt modelId="{27163B4C-CEFF-4B1F-85E2-D874EDB9324F}" type="parTrans" cxnId="{8B51381C-33D5-49BD-872E-6EC81A613D00}">
      <dgm:prSet/>
      <dgm:spPr/>
      <dgm:t>
        <a:bodyPr/>
        <a:lstStyle/>
        <a:p>
          <a:endParaRPr lang="en-US"/>
        </a:p>
      </dgm:t>
    </dgm:pt>
    <dgm:pt modelId="{A77B7F7D-E1E8-406C-AB13-D55594FA40C8}" type="sibTrans" cxnId="{8B51381C-33D5-49BD-872E-6EC81A613D00}">
      <dgm:prSet/>
      <dgm:spPr/>
      <dgm:t>
        <a:bodyPr/>
        <a:lstStyle/>
        <a:p>
          <a:endParaRPr lang="en-US"/>
        </a:p>
      </dgm:t>
    </dgm:pt>
    <dgm:pt modelId="{5287F00D-779F-4C17-B0C3-396A6C66276A}">
      <dgm:prSet phldrT="[Text]"/>
      <dgm:spPr>
        <a:solidFill>
          <a:schemeClr val="accent4"/>
        </a:solidFill>
        <a:scene3d>
          <a:camera prst="orthographicFront"/>
          <a:lightRig rig="threePt" dir="t"/>
        </a:scene3d>
        <a:sp3d>
          <a:bevelT w="114300" prst="artDeco"/>
        </a:sp3d>
      </dgm:spPr>
      <dgm:t>
        <a:bodyPr/>
        <a:lstStyle/>
        <a:p>
          <a:r>
            <a:rPr lang="en-US" b="1"/>
            <a:t>Safety</a:t>
          </a:r>
        </a:p>
      </dgm:t>
    </dgm:pt>
    <dgm:pt modelId="{2956D5F6-76E0-4299-8B69-E2A4A7D812E7}" type="parTrans" cxnId="{E29F6D89-01D9-4D64-B906-F398E4AAC74F}">
      <dgm:prSet/>
      <dgm:spPr/>
      <dgm:t>
        <a:bodyPr/>
        <a:lstStyle/>
        <a:p>
          <a:endParaRPr lang="en-US"/>
        </a:p>
      </dgm:t>
    </dgm:pt>
    <dgm:pt modelId="{7BBA8161-008A-441B-94D2-FF242B8EF3A7}" type="sibTrans" cxnId="{E29F6D89-01D9-4D64-B906-F398E4AAC74F}">
      <dgm:prSet/>
      <dgm:spPr/>
      <dgm:t>
        <a:bodyPr/>
        <a:lstStyle/>
        <a:p>
          <a:endParaRPr lang="en-US"/>
        </a:p>
      </dgm:t>
    </dgm:pt>
    <dgm:pt modelId="{FEF42CD3-63F0-49D2-B353-0DB687B62A89}" type="pres">
      <dgm:prSet presAssocID="{9E25F9E1-3A2C-47D8-8BF3-0B4E109AB6AD}" presName="Name0" presStyleCnt="0">
        <dgm:presLayoutVars>
          <dgm:dir/>
          <dgm:animLvl val="lvl"/>
          <dgm:resizeHandles val="exact"/>
        </dgm:presLayoutVars>
      </dgm:prSet>
      <dgm:spPr/>
    </dgm:pt>
    <dgm:pt modelId="{8D06FDAD-1A2B-422A-AB59-AFFFC840BFC1}" type="pres">
      <dgm:prSet presAssocID="{865F5D6E-0645-4DF6-9ED5-6018E8523815}" presName="Name8" presStyleCnt="0"/>
      <dgm:spPr>
        <a:scene3d>
          <a:camera prst="orthographicFront"/>
          <a:lightRig rig="threePt" dir="t"/>
        </a:scene3d>
        <a:sp3d>
          <a:bevelT w="114300" prst="artDeco"/>
        </a:sp3d>
      </dgm:spPr>
    </dgm:pt>
    <dgm:pt modelId="{BD5CC88B-9629-4127-BD6B-137F2FFF14A2}" type="pres">
      <dgm:prSet presAssocID="{865F5D6E-0645-4DF6-9ED5-6018E8523815}" presName="level" presStyleLbl="node1" presStyleIdx="0" presStyleCnt="5">
        <dgm:presLayoutVars>
          <dgm:chMax val="1"/>
          <dgm:bulletEnabled val="1"/>
        </dgm:presLayoutVars>
      </dgm:prSet>
      <dgm:spPr/>
    </dgm:pt>
    <dgm:pt modelId="{D29854DE-0510-4143-B6D6-1F96F0B49E6A}" type="pres">
      <dgm:prSet presAssocID="{865F5D6E-0645-4DF6-9ED5-6018E8523815}" presName="levelTx" presStyleLbl="revTx" presStyleIdx="0" presStyleCnt="0">
        <dgm:presLayoutVars>
          <dgm:chMax val="1"/>
          <dgm:bulletEnabled val="1"/>
        </dgm:presLayoutVars>
      </dgm:prSet>
      <dgm:spPr/>
    </dgm:pt>
    <dgm:pt modelId="{898FE086-2D86-4015-89BC-A8396B1E3EE6}" type="pres">
      <dgm:prSet presAssocID="{C8E0998F-0B67-4192-8038-0938914A3F0A}" presName="Name8" presStyleCnt="0"/>
      <dgm:spPr>
        <a:scene3d>
          <a:camera prst="orthographicFront"/>
          <a:lightRig rig="threePt" dir="t"/>
        </a:scene3d>
        <a:sp3d>
          <a:bevelT w="114300" prst="artDeco"/>
        </a:sp3d>
      </dgm:spPr>
    </dgm:pt>
    <dgm:pt modelId="{CB0FC746-2A67-407A-A185-5E881601076C}" type="pres">
      <dgm:prSet presAssocID="{C8E0998F-0B67-4192-8038-0938914A3F0A}" presName="level" presStyleLbl="node1" presStyleIdx="1" presStyleCnt="5">
        <dgm:presLayoutVars>
          <dgm:chMax val="1"/>
          <dgm:bulletEnabled val="1"/>
        </dgm:presLayoutVars>
      </dgm:prSet>
      <dgm:spPr/>
    </dgm:pt>
    <dgm:pt modelId="{6FD42200-1503-49B9-B342-1BF3AC0C6B63}" type="pres">
      <dgm:prSet presAssocID="{C8E0998F-0B67-4192-8038-0938914A3F0A}" presName="levelTx" presStyleLbl="revTx" presStyleIdx="0" presStyleCnt="0">
        <dgm:presLayoutVars>
          <dgm:chMax val="1"/>
          <dgm:bulletEnabled val="1"/>
        </dgm:presLayoutVars>
      </dgm:prSet>
      <dgm:spPr/>
    </dgm:pt>
    <dgm:pt modelId="{3DECFDF5-E44E-4FD5-86B1-22719D644A4C}" type="pres">
      <dgm:prSet presAssocID="{DF298C5E-01DA-406B-9395-DB0B0D530CB3}" presName="Name8" presStyleCnt="0"/>
      <dgm:spPr>
        <a:scene3d>
          <a:camera prst="orthographicFront"/>
          <a:lightRig rig="threePt" dir="t"/>
        </a:scene3d>
        <a:sp3d>
          <a:bevelT w="114300" prst="artDeco"/>
        </a:sp3d>
      </dgm:spPr>
    </dgm:pt>
    <dgm:pt modelId="{DEBE5C06-EF5B-47E7-A66B-B1E71E96E2C7}" type="pres">
      <dgm:prSet presAssocID="{DF298C5E-01DA-406B-9395-DB0B0D530CB3}" presName="level" presStyleLbl="node1" presStyleIdx="2" presStyleCnt="5">
        <dgm:presLayoutVars>
          <dgm:chMax val="1"/>
          <dgm:bulletEnabled val="1"/>
        </dgm:presLayoutVars>
      </dgm:prSet>
      <dgm:spPr/>
    </dgm:pt>
    <dgm:pt modelId="{042F69C0-7568-4FB6-9D86-085448B0CEC4}" type="pres">
      <dgm:prSet presAssocID="{DF298C5E-01DA-406B-9395-DB0B0D530CB3}" presName="levelTx" presStyleLbl="revTx" presStyleIdx="0" presStyleCnt="0">
        <dgm:presLayoutVars>
          <dgm:chMax val="1"/>
          <dgm:bulletEnabled val="1"/>
        </dgm:presLayoutVars>
      </dgm:prSet>
      <dgm:spPr/>
    </dgm:pt>
    <dgm:pt modelId="{9551BEF2-DE93-4EBE-BBD1-ADFD5D898B01}" type="pres">
      <dgm:prSet presAssocID="{5287F00D-779F-4C17-B0C3-396A6C66276A}" presName="Name8" presStyleCnt="0"/>
      <dgm:spPr>
        <a:scene3d>
          <a:camera prst="orthographicFront"/>
          <a:lightRig rig="threePt" dir="t"/>
        </a:scene3d>
        <a:sp3d>
          <a:bevelT w="114300" prst="artDeco"/>
        </a:sp3d>
      </dgm:spPr>
    </dgm:pt>
    <dgm:pt modelId="{0ED2FFD8-4B06-47E9-845D-8D543AF72EC0}" type="pres">
      <dgm:prSet presAssocID="{5287F00D-779F-4C17-B0C3-396A6C66276A}" presName="level" presStyleLbl="node1" presStyleIdx="3" presStyleCnt="5">
        <dgm:presLayoutVars>
          <dgm:chMax val="1"/>
          <dgm:bulletEnabled val="1"/>
        </dgm:presLayoutVars>
      </dgm:prSet>
      <dgm:spPr/>
    </dgm:pt>
    <dgm:pt modelId="{D3BD02F8-1EEF-40CA-A2BE-50A9F739883D}" type="pres">
      <dgm:prSet presAssocID="{5287F00D-779F-4C17-B0C3-396A6C66276A}" presName="levelTx" presStyleLbl="revTx" presStyleIdx="0" presStyleCnt="0">
        <dgm:presLayoutVars>
          <dgm:chMax val="1"/>
          <dgm:bulletEnabled val="1"/>
        </dgm:presLayoutVars>
      </dgm:prSet>
      <dgm:spPr/>
    </dgm:pt>
    <dgm:pt modelId="{CBAE3E9B-5270-49AE-B8CA-C032369410D4}" type="pres">
      <dgm:prSet presAssocID="{0C0C6746-6C1B-4960-8B1D-A984F517E4ED}" presName="Name8" presStyleCnt="0"/>
      <dgm:spPr>
        <a:scene3d>
          <a:camera prst="orthographicFront"/>
          <a:lightRig rig="threePt" dir="t"/>
        </a:scene3d>
        <a:sp3d>
          <a:bevelT w="114300" prst="artDeco"/>
        </a:sp3d>
      </dgm:spPr>
    </dgm:pt>
    <dgm:pt modelId="{631026A1-C7CB-4C22-8FA1-DECC80F01A38}" type="pres">
      <dgm:prSet presAssocID="{0C0C6746-6C1B-4960-8B1D-A984F517E4ED}" presName="level" presStyleLbl="node1" presStyleIdx="4" presStyleCnt="5">
        <dgm:presLayoutVars>
          <dgm:chMax val="1"/>
          <dgm:bulletEnabled val="1"/>
        </dgm:presLayoutVars>
      </dgm:prSet>
      <dgm:spPr/>
    </dgm:pt>
    <dgm:pt modelId="{14FF9CF2-F16B-440F-B42C-E041A02380C7}" type="pres">
      <dgm:prSet presAssocID="{0C0C6746-6C1B-4960-8B1D-A984F517E4ED}" presName="levelTx" presStyleLbl="revTx" presStyleIdx="0" presStyleCnt="0">
        <dgm:presLayoutVars>
          <dgm:chMax val="1"/>
          <dgm:bulletEnabled val="1"/>
        </dgm:presLayoutVars>
      </dgm:prSet>
      <dgm:spPr/>
    </dgm:pt>
  </dgm:ptLst>
  <dgm:cxnLst>
    <dgm:cxn modelId="{8B51381C-33D5-49BD-872E-6EC81A613D00}" srcId="{9E25F9E1-3A2C-47D8-8BF3-0B4E109AB6AD}" destId="{DF298C5E-01DA-406B-9395-DB0B0D530CB3}" srcOrd="2" destOrd="0" parTransId="{27163B4C-CEFF-4B1F-85E2-D874EDB9324F}" sibTransId="{A77B7F7D-E1E8-406C-AB13-D55594FA40C8}"/>
    <dgm:cxn modelId="{0B572222-52B5-4EB4-AB5E-1C1A4DF77E21}" type="presOf" srcId="{9E25F9E1-3A2C-47D8-8BF3-0B4E109AB6AD}" destId="{FEF42CD3-63F0-49D2-B353-0DB687B62A89}" srcOrd="0" destOrd="0" presId="urn:microsoft.com/office/officeart/2005/8/layout/pyramid1"/>
    <dgm:cxn modelId="{8A644632-4105-44E4-978A-DB16311A8A39}" type="presOf" srcId="{0C0C6746-6C1B-4960-8B1D-A984F517E4ED}" destId="{14FF9CF2-F16B-440F-B42C-E041A02380C7}" srcOrd="1" destOrd="0" presId="urn:microsoft.com/office/officeart/2005/8/layout/pyramid1"/>
    <dgm:cxn modelId="{C3B5433D-6C64-4974-B3A6-FE9F17BC0F43}" srcId="{9E25F9E1-3A2C-47D8-8BF3-0B4E109AB6AD}" destId="{865F5D6E-0645-4DF6-9ED5-6018E8523815}" srcOrd="0" destOrd="0" parTransId="{790631BF-BBE3-4138-8BA6-A9C7C1ADFBF6}" sibTransId="{66C4686C-9784-4FD8-9C77-9A74B48B17FB}"/>
    <dgm:cxn modelId="{B2DF6845-522E-47CD-B7ED-E7BEA71130AD}" type="presOf" srcId="{DF298C5E-01DA-406B-9395-DB0B0D530CB3}" destId="{042F69C0-7568-4FB6-9D86-085448B0CEC4}" srcOrd="1" destOrd="0" presId="urn:microsoft.com/office/officeart/2005/8/layout/pyramid1"/>
    <dgm:cxn modelId="{4B0F324A-055F-4461-A875-1AE54A9C9FC1}" srcId="{9E25F9E1-3A2C-47D8-8BF3-0B4E109AB6AD}" destId="{C8E0998F-0B67-4192-8038-0938914A3F0A}" srcOrd="1" destOrd="0" parTransId="{C4EF6FE4-6A8B-478C-AC84-DBB3375A70FC}" sibTransId="{AA0EFFF9-D080-47E1-9B3C-3EB13EFAAF27}"/>
    <dgm:cxn modelId="{9A815A52-0DCB-4251-86E2-92C5F8AA7253}" type="presOf" srcId="{C8E0998F-0B67-4192-8038-0938914A3F0A}" destId="{6FD42200-1503-49B9-B342-1BF3AC0C6B63}" srcOrd="1" destOrd="0" presId="urn:microsoft.com/office/officeart/2005/8/layout/pyramid1"/>
    <dgm:cxn modelId="{5CB5F87E-3FE5-46B0-8801-75E1F62CB41B}" type="presOf" srcId="{865F5D6E-0645-4DF6-9ED5-6018E8523815}" destId="{D29854DE-0510-4143-B6D6-1F96F0B49E6A}" srcOrd="1" destOrd="0" presId="urn:microsoft.com/office/officeart/2005/8/layout/pyramid1"/>
    <dgm:cxn modelId="{36AC2483-AC97-4C94-B9FB-CD6E5DDC490A}" type="presOf" srcId="{0C0C6746-6C1B-4960-8B1D-A984F517E4ED}" destId="{631026A1-C7CB-4C22-8FA1-DECC80F01A38}" srcOrd="0" destOrd="0" presId="urn:microsoft.com/office/officeart/2005/8/layout/pyramid1"/>
    <dgm:cxn modelId="{E29F6D89-01D9-4D64-B906-F398E4AAC74F}" srcId="{9E25F9E1-3A2C-47D8-8BF3-0B4E109AB6AD}" destId="{5287F00D-779F-4C17-B0C3-396A6C66276A}" srcOrd="3" destOrd="0" parTransId="{2956D5F6-76E0-4299-8B69-E2A4A7D812E7}" sibTransId="{7BBA8161-008A-441B-94D2-FF242B8EF3A7}"/>
    <dgm:cxn modelId="{94F21A90-7B7D-43A5-B657-46CF849EFAFB}" type="presOf" srcId="{DF298C5E-01DA-406B-9395-DB0B0D530CB3}" destId="{DEBE5C06-EF5B-47E7-A66B-B1E71E96E2C7}" srcOrd="0" destOrd="0" presId="urn:microsoft.com/office/officeart/2005/8/layout/pyramid1"/>
    <dgm:cxn modelId="{76E2D8A3-756F-4428-8235-5D87067EFD07}" srcId="{9E25F9E1-3A2C-47D8-8BF3-0B4E109AB6AD}" destId="{0C0C6746-6C1B-4960-8B1D-A984F517E4ED}" srcOrd="4" destOrd="0" parTransId="{40A157EB-22B3-4F7A-A6F3-F62FEE366EE1}" sibTransId="{7FC209ED-8FFA-45B8-8C10-62985150340E}"/>
    <dgm:cxn modelId="{92A6F6D1-C7BB-4416-88EC-2E20F1547532}" type="presOf" srcId="{5287F00D-779F-4C17-B0C3-396A6C66276A}" destId="{D3BD02F8-1EEF-40CA-A2BE-50A9F739883D}" srcOrd="1" destOrd="0" presId="urn:microsoft.com/office/officeart/2005/8/layout/pyramid1"/>
    <dgm:cxn modelId="{AC0B0AD2-8F73-4A8F-B36E-4F5D63C9151F}" type="presOf" srcId="{5287F00D-779F-4C17-B0C3-396A6C66276A}" destId="{0ED2FFD8-4B06-47E9-845D-8D543AF72EC0}" srcOrd="0" destOrd="0" presId="urn:microsoft.com/office/officeart/2005/8/layout/pyramid1"/>
    <dgm:cxn modelId="{FA6374DE-C25D-4C0E-A6D5-D937F6222A1C}" type="presOf" srcId="{C8E0998F-0B67-4192-8038-0938914A3F0A}" destId="{CB0FC746-2A67-407A-A185-5E881601076C}" srcOrd="0" destOrd="0" presId="urn:microsoft.com/office/officeart/2005/8/layout/pyramid1"/>
    <dgm:cxn modelId="{37312CE1-30D7-4512-BE2B-278C639C91C1}" type="presOf" srcId="{865F5D6E-0645-4DF6-9ED5-6018E8523815}" destId="{BD5CC88B-9629-4127-BD6B-137F2FFF14A2}" srcOrd="0" destOrd="0" presId="urn:microsoft.com/office/officeart/2005/8/layout/pyramid1"/>
    <dgm:cxn modelId="{1992EEB7-DFD2-4EB4-A328-5F5AC9C9A2CB}" type="presParOf" srcId="{FEF42CD3-63F0-49D2-B353-0DB687B62A89}" destId="{8D06FDAD-1A2B-422A-AB59-AFFFC840BFC1}" srcOrd="0" destOrd="0" presId="urn:microsoft.com/office/officeart/2005/8/layout/pyramid1"/>
    <dgm:cxn modelId="{6ACC2F10-214E-45C7-AFA2-6D3234412710}" type="presParOf" srcId="{8D06FDAD-1A2B-422A-AB59-AFFFC840BFC1}" destId="{BD5CC88B-9629-4127-BD6B-137F2FFF14A2}" srcOrd="0" destOrd="0" presId="urn:microsoft.com/office/officeart/2005/8/layout/pyramid1"/>
    <dgm:cxn modelId="{A2561FBE-4F42-4EE7-8245-9791327F92A8}" type="presParOf" srcId="{8D06FDAD-1A2B-422A-AB59-AFFFC840BFC1}" destId="{D29854DE-0510-4143-B6D6-1F96F0B49E6A}" srcOrd="1" destOrd="0" presId="urn:microsoft.com/office/officeart/2005/8/layout/pyramid1"/>
    <dgm:cxn modelId="{23612EA0-BEC7-40E5-A6AC-C0795917589D}" type="presParOf" srcId="{FEF42CD3-63F0-49D2-B353-0DB687B62A89}" destId="{898FE086-2D86-4015-89BC-A8396B1E3EE6}" srcOrd="1" destOrd="0" presId="urn:microsoft.com/office/officeart/2005/8/layout/pyramid1"/>
    <dgm:cxn modelId="{E0DDC769-08CE-4A98-BC68-3D7B5A7521FE}" type="presParOf" srcId="{898FE086-2D86-4015-89BC-A8396B1E3EE6}" destId="{CB0FC746-2A67-407A-A185-5E881601076C}" srcOrd="0" destOrd="0" presId="urn:microsoft.com/office/officeart/2005/8/layout/pyramid1"/>
    <dgm:cxn modelId="{01481ECA-CF84-42AA-B774-383781ECAD62}" type="presParOf" srcId="{898FE086-2D86-4015-89BC-A8396B1E3EE6}" destId="{6FD42200-1503-49B9-B342-1BF3AC0C6B63}" srcOrd="1" destOrd="0" presId="urn:microsoft.com/office/officeart/2005/8/layout/pyramid1"/>
    <dgm:cxn modelId="{3F61BCEB-47B0-499F-8854-902FC4F6B486}" type="presParOf" srcId="{FEF42CD3-63F0-49D2-B353-0DB687B62A89}" destId="{3DECFDF5-E44E-4FD5-86B1-22719D644A4C}" srcOrd="2" destOrd="0" presId="urn:microsoft.com/office/officeart/2005/8/layout/pyramid1"/>
    <dgm:cxn modelId="{BB47E428-3149-4906-9A62-66C257FA1871}" type="presParOf" srcId="{3DECFDF5-E44E-4FD5-86B1-22719D644A4C}" destId="{DEBE5C06-EF5B-47E7-A66B-B1E71E96E2C7}" srcOrd="0" destOrd="0" presId="urn:microsoft.com/office/officeart/2005/8/layout/pyramid1"/>
    <dgm:cxn modelId="{2E49EBC4-3A70-4A8D-BAF1-03E0103B54C6}" type="presParOf" srcId="{3DECFDF5-E44E-4FD5-86B1-22719D644A4C}" destId="{042F69C0-7568-4FB6-9D86-085448B0CEC4}" srcOrd="1" destOrd="0" presId="urn:microsoft.com/office/officeart/2005/8/layout/pyramid1"/>
    <dgm:cxn modelId="{D3AAF2FA-ECBB-42B3-81B6-4D5FE27DA1FA}" type="presParOf" srcId="{FEF42CD3-63F0-49D2-B353-0DB687B62A89}" destId="{9551BEF2-DE93-4EBE-BBD1-ADFD5D898B01}" srcOrd="3" destOrd="0" presId="urn:microsoft.com/office/officeart/2005/8/layout/pyramid1"/>
    <dgm:cxn modelId="{6DAF3E82-DF06-4C2E-BDAE-34F998CDE696}" type="presParOf" srcId="{9551BEF2-DE93-4EBE-BBD1-ADFD5D898B01}" destId="{0ED2FFD8-4B06-47E9-845D-8D543AF72EC0}" srcOrd="0" destOrd="0" presId="urn:microsoft.com/office/officeart/2005/8/layout/pyramid1"/>
    <dgm:cxn modelId="{9A90FEDF-B9E3-4712-9064-0F68EB06D02C}" type="presParOf" srcId="{9551BEF2-DE93-4EBE-BBD1-ADFD5D898B01}" destId="{D3BD02F8-1EEF-40CA-A2BE-50A9F739883D}" srcOrd="1" destOrd="0" presId="urn:microsoft.com/office/officeart/2005/8/layout/pyramid1"/>
    <dgm:cxn modelId="{3812436B-9B85-4F50-ABA8-66A1059BCD73}" type="presParOf" srcId="{FEF42CD3-63F0-49D2-B353-0DB687B62A89}" destId="{CBAE3E9B-5270-49AE-B8CA-C032369410D4}" srcOrd="4" destOrd="0" presId="urn:microsoft.com/office/officeart/2005/8/layout/pyramid1"/>
    <dgm:cxn modelId="{2734F776-71B6-47C1-A7E0-87C067F5805B}" type="presParOf" srcId="{CBAE3E9B-5270-49AE-B8CA-C032369410D4}" destId="{631026A1-C7CB-4C22-8FA1-DECC80F01A38}" srcOrd="0" destOrd="0" presId="urn:microsoft.com/office/officeart/2005/8/layout/pyramid1"/>
    <dgm:cxn modelId="{0B40E633-F1FE-4F9C-B5E2-44B5E58F9C35}" type="presParOf" srcId="{CBAE3E9B-5270-49AE-B8CA-C032369410D4}" destId="{14FF9CF2-F16B-440F-B42C-E041A02380C7}"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30A7D89-0BC1-4170-AFCB-1162A7A2694E}" type="doc">
      <dgm:prSet loTypeId="urn:microsoft.com/office/officeart/2005/8/layout/vList5" loCatId="list" qsTypeId="urn:microsoft.com/office/officeart/2005/8/quickstyle/simple2" qsCatId="simple" csTypeId="urn:microsoft.com/office/officeart/2005/8/colors/accent1_2" csCatId="accent1" phldr="1"/>
      <dgm:spPr/>
      <dgm:t>
        <a:bodyPr/>
        <a:lstStyle/>
        <a:p>
          <a:endParaRPr lang="en-US"/>
        </a:p>
      </dgm:t>
    </dgm:pt>
    <dgm:pt modelId="{60C01A8D-908E-4A3E-80CB-BC003720587D}">
      <dgm:prSet/>
      <dgm:spPr/>
      <dgm:t>
        <a:bodyPr/>
        <a:lstStyle/>
        <a:p>
          <a:r>
            <a:rPr lang="en-US"/>
            <a:t>Do not move personal items to new location</a:t>
          </a:r>
        </a:p>
      </dgm:t>
    </dgm:pt>
    <dgm:pt modelId="{54320706-57FA-4973-9F17-7C271DDB7B8F}" type="parTrans" cxnId="{8C1ADBB9-B654-4B7B-BCF6-8897FDAF089B}">
      <dgm:prSet/>
      <dgm:spPr/>
      <dgm:t>
        <a:bodyPr/>
        <a:lstStyle/>
        <a:p>
          <a:endParaRPr lang="en-US"/>
        </a:p>
      </dgm:t>
    </dgm:pt>
    <dgm:pt modelId="{27A205EC-1314-4CF3-8DC9-DA1FB94FFD9D}" type="sibTrans" cxnId="{8C1ADBB9-B654-4B7B-BCF6-8897FDAF089B}">
      <dgm:prSet/>
      <dgm:spPr/>
      <dgm:t>
        <a:bodyPr/>
        <a:lstStyle/>
        <a:p>
          <a:endParaRPr lang="en-US"/>
        </a:p>
      </dgm:t>
    </dgm:pt>
    <dgm:pt modelId="{4E598714-F445-4439-A4DB-0B48BAA938C9}">
      <dgm:prSet/>
      <dgm:spPr/>
      <dgm:t>
        <a:bodyPr/>
        <a:lstStyle/>
        <a:p>
          <a:r>
            <a:rPr lang="en-US"/>
            <a:t>Causes or increases confusion</a:t>
          </a:r>
        </a:p>
      </dgm:t>
    </dgm:pt>
    <dgm:pt modelId="{C1603B89-07CE-4389-8D93-548F61219490}" type="parTrans" cxnId="{2749E009-DD98-45F4-B5F1-B1B316F0EC6F}">
      <dgm:prSet/>
      <dgm:spPr/>
      <dgm:t>
        <a:bodyPr/>
        <a:lstStyle/>
        <a:p>
          <a:endParaRPr lang="en-US"/>
        </a:p>
      </dgm:t>
    </dgm:pt>
    <dgm:pt modelId="{3BF56A06-A823-4649-A124-302B99701202}" type="sibTrans" cxnId="{2749E009-DD98-45F4-B5F1-B1B316F0EC6F}">
      <dgm:prSet/>
      <dgm:spPr/>
      <dgm:t>
        <a:bodyPr/>
        <a:lstStyle/>
        <a:p>
          <a:endParaRPr lang="en-US"/>
        </a:p>
      </dgm:t>
    </dgm:pt>
    <dgm:pt modelId="{82C87FAD-9657-4985-9136-1E23E94C89A0}">
      <dgm:prSet/>
      <dgm:spPr/>
      <dgm:t>
        <a:bodyPr/>
        <a:lstStyle/>
        <a:p>
          <a:r>
            <a:rPr lang="en-US"/>
            <a:t>Causes anxiety that item is lost</a:t>
          </a:r>
          <a:br>
            <a:rPr lang="en-US"/>
          </a:br>
          <a:endParaRPr lang="en-US"/>
        </a:p>
      </dgm:t>
    </dgm:pt>
    <dgm:pt modelId="{4F95DAFF-4CBB-4EB7-9A5A-DEAD8535CD85}" type="parTrans" cxnId="{414C8B6D-DBB1-4AFE-B4B9-77921DD160DF}">
      <dgm:prSet/>
      <dgm:spPr/>
      <dgm:t>
        <a:bodyPr/>
        <a:lstStyle/>
        <a:p>
          <a:endParaRPr lang="en-US"/>
        </a:p>
      </dgm:t>
    </dgm:pt>
    <dgm:pt modelId="{5DA869A4-AD2B-42A1-ADCE-F50E4C199751}" type="sibTrans" cxnId="{414C8B6D-DBB1-4AFE-B4B9-77921DD160DF}">
      <dgm:prSet/>
      <dgm:spPr/>
      <dgm:t>
        <a:bodyPr/>
        <a:lstStyle/>
        <a:p>
          <a:endParaRPr lang="en-US"/>
        </a:p>
      </dgm:t>
    </dgm:pt>
    <dgm:pt modelId="{CC078A66-3E4A-4AAB-84AC-D9599BA19D13}">
      <dgm:prSet/>
      <dgm:spPr/>
      <dgm:t>
        <a:bodyPr/>
        <a:lstStyle/>
        <a:p>
          <a:r>
            <a:rPr lang="en-US"/>
            <a:t>Ask client for cleaning suggestions</a:t>
          </a:r>
        </a:p>
      </dgm:t>
    </dgm:pt>
    <dgm:pt modelId="{57EA8103-BDD4-4834-BF9D-9B5CAC2B22A2}" type="parTrans" cxnId="{86D28D63-E2FB-4C2C-891C-113BC33A854C}">
      <dgm:prSet/>
      <dgm:spPr/>
      <dgm:t>
        <a:bodyPr/>
        <a:lstStyle/>
        <a:p>
          <a:endParaRPr lang="en-US"/>
        </a:p>
      </dgm:t>
    </dgm:pt>
    <dgm:pt modelId="{72DB0517-B8ED-4FC4-AAA4-BACC93D426DF}" type="sibTrans" cxnId="{86D28D63-E2FB-4C2C-891C-113BC33A854C}">
      <dgm:prSet/>
      <dgm:spPr/>
      <dgm:t>
        <a:bodyPr/>
        <a:lstStyle/>
        <a:p>
          <a:endParaRPr lang="en-US"/>
        </a:p>
      </dgm:t>
    </dgm:pt>
    <dgm:pt modelId="{D5BEACAC-4E51-43B8-AFFB-5B56F0A36FE8}">
      <dgm:prSet/>
      <dgm:spPr/>
      <dgm:t>
        <a:bodyPr/>
        <a:lstStyle/>
        <a:p>
          <a:r>
            <a:rPr lang="en-US"/>
            <a:t>Promotes feeling of inclusion </a:t>
          </a:r>
        </a:p>
      </dgm:t>
    </dgm:pt>
    <dgm:pt modelId="{B1573E5C-A364-4312-85FB-1246BF580336}" type="parTrans" cxnId="{327A1F90-CFCC-482E-86A9-5970876A3319}">
      <dgm:prSet/>
      <dgm:spPr/>
      <dgm:t>
        <a:bodyPr/>
        <a:lstStyle/>
        <a:p>
          <a:endParaRPr lang="en-US"/>
        </a:p>
      </dgm:t>
    </dgm:pt>
    <dgm:pt modelId="{38073F18-DAC4-47DF-A622-A6BDC1CCCBCC}" type="sibTrans" cxnId="{327A1F90-CFCC-482E-86A9-5970876A3319}">
      <dgm:prSet/>
      <dgm:spPr/>
      <dgm:t>
        <a:bodyPr/>
        <a:lstStyle/>
        <a:p>
          <a:endParaRPr lang="en-US"/>
        </a:p>
      </dgm:t>
    </dgm:pt>
    <dgm:pt modelId="{AE9D6784-DD2F-45BF-848A-0D7603514FFA}">
      <dgm:prSet/>
      <dgm:spPr/>
      <dgm:t>
        <a:bodyPr/>
        <a:lstStyle/>
        <a:p>
          <a:r>
            <a:rPr lang="en-US"/>
            <a:t>Encourages pride in surroundings</a:t>
          </a:r>
        </a:p>
      </dgm:t>
    </dgm:pt>
    <dgm:pt modelId="{13CCB4CB-49E6-438D-8A4A-C657BF0BDF6B}" type="parTrans" cxnId="{8A86F256-EBEA-47A2-9118-A86C9F3F3ED4}">
      <dgm:prSet/>
      <dgm:spPr/>
      <dgm:t>
        <a:bodyPr/>
        <a:lstStyle/>
        <a:p>
          <a:endParaRPr lang="en-US"/>
        </a:p>
      </dgm:t>
    </dgm:pt>
    <dgm:pt modelId="{24031FB1-2E00-43B0-8560-520F751CDD6A}" type="sibTrans" cxnId="{8A86F256-EBEA-47A2-9118-A86C9F3F3ED4}">
      <dgm:prSet/>
      <dgm:spPr/>
      <dgm:t>
        <a:bodyPr/>
        <a:lstStyle/>
        <a:p>
          <a:endParaRPr lang="en-US"/>
        </a:p>
      </dgm:t>
    </dgm:pt>
    <dgm:pt modelId="{E9C7932F-C435-456D-B510-8AC56E47C5AA}">
      <dgm:prSet/>
      <dgm:spPr/>
      <dgm:t>
        <a:bodyPr/>
        <a:lstStyle/>
        <a:p>
          <a:r>
            <a:rPr lang="en-US"/>
            <a:t>Gives client a sense of control</a:t>
          </a:r>
        </a:p>
      </dgm:t>
    </dgm:pt>
    <dgm:pt modelId="{9DCD65D1-190C-4B69-81E9-E7E868C00045}" type="parTrans" cxnId="{85BDA300-C57B-48D5-A2B3-E6164CDB7D3D}">
      <dgm:prSet/>
      <dgm:spPr/>
      <dgm:t>
        <a:bodyPr/>
        <a:lstStyle/>
        <a:p>
          <a:endParaRPr lang="en-US"/>
        </a:p>
      </dgm:t>
    </dgm:pt>
    <dgm:pt modelId="{F5615253-4796-4224-B722-BD63E4B320DD}" type="sibTrans" cxnId="{85BDA300-C57B-48D5-A2B3-E6164CDB7D3D}">
      <dgm:prSet/>
      <dgm:spPr/>
      <dgm:t>
        <a:bodyPr/>
        <a:lstStyle/>
        <a:p>
          <a:endParaRPr lang="en-US"/>
        </a:p>
      </dgm:t>
    </dgm:pt>
    <dgm:pt modelId="{712A8FBD-A7E8-4BBB-92AA-68EBEF6C347B}" type="pres">
      <dgm:prSet presAssocID="{630A7D89-0BC1-4170-AFCB-1162A7A2694E}" presName="Name0" presStyleCnt="0">
        <dgm:presLayoutVars>
          <dgm:dir/>
          <dgm:animLvl val="lvl"/>
          <dgm:resizeHandles val="exact"/>
        </dgm:presLayoutVars>
      </dgm:prSet>
      <dgm:spPr/>
    </dgm:pt>
    <dgm:pt modelId="{64F47D3B-C6E3-4661-A9B4-87E0F5531A9C}" type="pres">
      <dgm:prSet presAssocID="{60C01A8D-908E-4A3E-80CB-BC003720587D}" presName="linNode" presStyleCnt="0"/>
      <dgm:spPr/>
    </dgm:pt>
    <dgm:pt modelId="{A699ED1B-3039-4229-9F21-A48E50099D33}" type="pres">
      <dgm:prSet presAssocID="{60C01A8D-908E-4A3E-80CB-BC003720587D}" presName="parentText" presStyleLbl="node1" presStyleIdx="0" presStyleCnt="2">
        <dgm:presLayoutVars>
          <dgm:chMax val="1"/>
          <dgm:bulletEnabled val="1"/>
        </dgm:presLayoutVars>
      </dgm:prSet>
      <dgm:spPr/>
    </dgm:pt>
    <dgm:pt modelId="{B6C6E3E4-776F-4694-AD62-FA12D1963DBC}" type="pres">
      <dgm:prSet presAssocID="{60C01A8D-908E-4A3E-80CB-BC003720587D}" presName="descendantText" presStyleLbl="alignAccFollowNode1" presStyleIdx="0" presStyleCnt="2">
        <dgm:presLayoutVars>
          <dgm:bulletEnabled val="1"/>
        </dgm:presLayoutVars>
      </dgm:prSet>
      <dgm:spPr/>
    </dgm:pt>
    <dgm:pt modelId="{10E5BC95-5E65-4A97-8BA1-B6873F84D98A}" type="pres">
      <dgm:prSet presAssocID="{27A205EC-1314-4CF3-8DC9-DA1FB94FFD9D}" presName="sp" presStyleCnt="0"/>
      <dgm:spPr/>
    </dgm:pt>
    <dgm:pt modelId="{F6676136-A4F3-4505-8E11-E925B396B191}" type="pres">
      <dgm:prSet presAssocID="{CC078A66-3E4A-4AAB-84AC-D9599BA19D13}" presName="linNode" presStyleCnt="0"/>
      <dgm:spPr/>
    </dgm:pt>
    <dgm:pt modelId="{48C5F6C4-8A8F-4AC5-933A-06672873FE28}" type="pres">
      <dgm:prSet presAssocID="{CC078A66-3E4A-4AAB-84AC-D9599BA19D13}" presName="parentText" presStyleLbl="node1" presStyleIdx="1" presStyleCnt="2">
        <dgm:presLayoutVars>
          <dgm:chMax val="1"/>
          <dgm:bulletEnabled val="1"/>
        </dgm:presLayoutVars>
      </dgm:prSet>
      <dgm:spPr/>
    </dgm:pt>
    <dgm:pt modelId="{181CD704-A3F8-413F-9EA4-94719262FC37}" type="pres">
      <dgm:prSet presAssocID="{CC078A66-3E4A-4AAB-84AC-D9599BA19D13}" presName="descendantText" presStyleLbl="alignAccFollowNode1" presStyleIdx="1" presStyleCnt="2">
        <dgm:presLayoutVars>
          <dgm:bulletEnabled val="1"/>
        </dgm:presLayoutVars>
      </dgm:prSet>
      <dgm:spPr/>
    </dgm:pt>
  </dgm:ptLst>
  <dgm:cxnLst>
    <dgm:cxn modelId="{85BDA300-C57B-48D5-A2B3-E6164CDB7D3D}" srcId="{CC078A66-3E4A-4AAB-84AC-D9599BA19D13}" destId="{E9C7932F-C435-456D-B510-8AC56E47C5AA}" srcOrd="2" destOrd="0" parTransId="{9DCD65D1-190C-4B69-81E9-E7E868C00045}" sibTransId="{F5615253-4796-4224-B722-BD63E4B320DD}"/>
    <dgm:cxn modelId="{2749E009-DD98-45F4-B5F1-B1B316F0EC6F}" srcId="{60C01A8D-908E-4A3E-80CB-BC003720587D}" destId="{4E598714-F445-4439-A4DB-0B48BAA938C9}" srcOrd="0" destOrd="0" parTransId="{C1603B89-07CE-4389-8D93-548F61219490}" sibTransId="{3BF56A06-A823-4649-A124-302B99701202}"/>
    <dgm:cxn modelId="{7FDA941D-8E34-40D9-9AB6-066B1BA4F187}" type="presOf" srcId="{E9C7932F-C435-456D-B510-8AC56E47C5AA}" destId="{181CD704-A3F8-413F-9EA4-94719262FC37}" srcOrd="0" destOrd="2" presId="urn:microsoft.com/office/officeart/2005/8/layout/vList5"/>
    <dgm:cxn modelId="{E3B0B133-EC78-4EE9-BAA4-3C2D49A8DC8E}" type="presOf" srcId="{630A7D89-0BC1-4170-AFCB-1162A7A2694E}" destId="{712A8FBD-A7E8-4BBB-92AA-68EBEF6C347B}" srcOrd="0" destOrd="0" presId="urn:microsoft.com/office/officeart/2005/8/layout/vList5"/>
    <dgm:cxn modelId="{57A78F38-39D1-4D04-A969-8A39AFDAB5C4}" type="presOf" srcId="{4E598714-F445-4439-A4DB-0B48BAA938C9}" destId="{B6C6E3E4-776F-4694-AD62-FA12D1963DBC}" srcOrd="0" destOrd="0" presId="urn:microsoft.com/office/officeart/2005/8/layout/vList5"/>
    <dgm:cxn modelId="{7B66F83E-028E-4AD4-B68B-429B5EC746CE}" type="presOf" srcId="{D5BEACAC-4E51-43B8-AFFB-5B56F0A36FE8}" destId="{181CD704-A3F8-413F-9EA4-94719262FC37}" srcOrd="0" destOrd="0" presId="urn:microsoft.com/office/officeart/2005/8/layout/vList5"/>
    <dgm:cxn modelId="{98C1AE41-04E0-4F01-83CF-79F05D7F0DC8}" type="presOf" srcId="{CC078A66-3E4A-4AAB-84AC-D9599BA19D13}" destId="{48C5F6C4-8A8F-4AC5-933A-06672873FE28}" srcOrd="0" destOrd="0" presId="urn:microsoft.com/office/officeart/2005/8/layout/vList5"/>
    <dgm:cxn modelId="{86D28D63-E2FB-4C2C-891C-113BC33A854C}" srcId="{630A7D89-0BC1-4170-AFCB-1162A7A2694E}" destId="{CC078A66-3E4A-4AAB-84AC-D9599BA19D13}" srcOrd="1" destOrd="0" parTransId="{57EA8103-BDD4-4834-BF9D-9B5CAC2B22A2}" sibTransId="{72DB0517-B8ED-4FC4-AAA4-BACC93D426DF}"/>
    <dgm:cxn modelId="{414C8B6D-DBB1-4AFE-B4B9-77921DD160DF}" srcId="{60C01A8D-908E-4A3E-80CB-BC003720587D}" destId="{82C87FAD-9657-4985-9136-1E23E94C89A0}" srcOrd="1" destOrd="0" parTransId="{4F95DAFF-4CBB-4EB7-9A5A-DEAD8535CD85}" sibTransId="{5DA869A4-AD2B-42A1-ADCE-F50E4C199751}"/>
    <dgm:cxn modelId="{9933EA4F-989A-4B12-B855-76BD329ADE30}" type="presOf" srcId="{82C87FAD-9657-4985-9136-1E23E94C89A0}" destId="{B6C6E3E4-776F-4694-AD62-FA12D1963DBC}" srcOrd="0" destOrd="1" presId="urn:microsoft.com/office/officeart/2005/8/layout/vList5"/>
    <dgm:cxn modelId="{8A86F256-EBEA-47A2-9118-A86C9F3F3ED4}" srcId="{CC078A66-3E4A-4AAB-84AC-D9599BA19D13}" destId="{AE9D6784-DD2F-45BF-848A-0D7603514FFA}" srcOrd="1" destOrd="0" parTransId="{13CCB4CB-49E6-438D-8A4A-C657BF0BDF6B}" sibTransId="{24031FB1-2E00-43B0-8560-520F751CDD6A}"/>
    <dgm:cxn modelId="{327A1F90-CFCC-482E-86A9-5970876A3319}" srcId="{CC078A66-3E4A-4AAB-84AC-D9599BA19D13}" destId="{D5BEACAC-4E51-43B8-AFFB-5B56F0A36FE8}" srcOrd="0" destOrd="0" parTransId="{B1573E5C-A364-4312-85FB-1246BF580336}" sibTransId="{38073F18-DAC4-47DF-A622-A6BDC1CCCBCC}"/>
    <dgm:cxn modelId="{C9F5A991-48D9-4A52-8ECF-830F0732FE4C}" type="presOf" srcId="{AE9D6784-DD2F-45BF-848A-0D7603514FFA}" destId="{181CD704-A3F8-413F-9EA4-94719262FC37}" srcOrd="0" destOrd="1" presId="urn:microsoft.com/office/officeart/2005/8/layout/vList5"/>
    <dgm:cxn modelId="{8C1ADBB9-B654-4B7B-BCF6-8897FDAF089B}" srcId="{630A7D89-0BC1-4170-AFCB-1162A7A2694E}" destId="{60C01A8D-908E-4A3E-80CB-BC003720587D}" srcOrd="0" destOrd="0" parTransId="{54320706-57FA-4973-9F17-7C271DDB7B8F}" sibTransId="{27A205EC-1314-4CF3-8DC9-DA1FB94FFD9D}"/>
    <dgm:cxn modelId="{E1DD4AFB-1616-45B6-B8F1-6A0E898549EA}" type="presOf" srcId="{60C01A8D-908E-4A3E-80CB-BC003720587D}" destId="{A699ED1B-3039-4229-9F21-A48E50099D33}" srcOrd="0" destOrd="0" presId="urn:microsoft.com/office/officeart/2005/8/layout/vList5"/>
    <dgm:cxn modelId="{3F84ABCF-4BD7-4BA1-8314-8738411617E5}" type="presParOf" srcId="{712A8FBD-A7E8-4BBB-92AA-68EBEF6C347B}" destId="{64F47D3B-C6E3-4661-A9B4-87E0F5531A9C}" srcOrd="0" destOrd="0" presId="urn:microsoft.com/office/officeart/2005/8/layout/vList5"/>
    <dgm:cxn modelId="{A865F4CB-7186-4174-AD8E-C9CE08159F3B}" type="presParOf" srcId="{64F47D3B-C6E3-4661-A9B4-87E0F5531A9C}" destId="{A699ED1B-3039-4229-9F21-A48E50099D33}" srcOrd="0" destOrd="0" presId="urn:microsoft.com/office/officeart/2005/8/layout/vList5"/>
    <dgm:cxn modelId="{56894A25-027C-4727-9A43-44B7067EB788}" type="presParOf" srcId="{64F47D3B-C6E3-4661-A9B4-87E0F5531A9C}" destId="{B6C6E3E4-776F-4694-AD62-FA12D1963DBC}" srcOrd="1" destOrd="0" presId="urn:microsoft.com/office/officeart/2005/8/layout/vList5"/>
    <dgm:cxn modelId="{3B9F7D36-9A83-4B1C-86F7-BAA815D74B52}" type="presParOf" srcId="{712A8FBD-A7E8-4BBB-92AA-68EBEF6C347B}" destId="{10E5BC95-5E65-4A97-8BA1-B6873F84D98A}" srcOrd="1" destOrd="0" presId="urn:microsoft.com/office/officeart/2005/8/layout/vList5"/>
    <dgm:cxn modelId="{35A2EFEC-9C76-4790-A852-23F5C12A9CE2}" type="presParOf" srcId="{712A8FBD-A7E8-4BBB-92AA-68EBEF6C347B}" destId="{F6676136-A4F3-4505-8E11-E925B396B191}" srcOrd="2" destOrd="0" presId="urn:microsoft.com/office/officeart/2005/8/layout/vList5"/>
    <dgm:cxn modelId="{71F264E3-9343-49B6-B210-79C652B7B4BE}" type="presParOf" srcId="{F6676136-A4F3-4505-8E11-E925B396B191}" destId="{48C5F6C4-8A8F-4AC5-933A-06672873FE28}" srcOrd="0" destOrd="0" presId="urn:microsoft.com/office/officeart/2005/8/layout/vList5"/>
    <dgm:cxn modelId="{902FB9EB-398F-44F9-AD45-EC25F166A27A}" type="presParOf" srcId="{F6676136-A4F3-4505-8E11-E925B396B191}" destId="{181CD704-A3F8-413F-9EA4-94719262FC37}"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8446C1B-DE35-4AF2-820E-99DDC2028C40}"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0765AB79-3D5F-4EF7-85AA-CEBBEFFB208D}">
      <dgm:prSet phldrT="[Text]"/>
      <dgm:spPr>
        <a:solidFill>
          <a:schemeClr val="accent3">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a:t>Identify problem</a:t>
          </a:r>
        </a:p>
      </dgm:t>
    </dgm:pt>
    <dgm:pt modelId="{BF7FD743-9A76-4B02-9639-A274E91A8BA8}" type="parTrans" cxnId="{E5FD1A5F-14B5-4A3A-BCE5-6E112AB7EA25}">
      <dgm:prSet/>
      <dgm:spPr/>
      <dgm:t>
        <a:bodyPr/>
        <a:lstStyle/>
        <a:p>
          <a:endParaRPr lang="en-US"/>
        </a:p>
      </dgm:t>
    </dgm:pt>
    <dgm:pt modelId="{5CADA9FC-246C-4229-AE55-9B199BC5EE6A}" type="sibTrans" cxnId="{E5FD1A5F-14B5-4A3A-BCE5-6E112AB7EA25}">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03EDD9DD-4C8B-4E8C-998C-CDC6DFA97DBE}">
      <dgm:prSet phldrT="[Text]"/>
      <dgm:spPr>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a:t>Gather information</a:t>
          </a:r>
        </a:p>
      </dgm:t>
    </dgm:pt>
    <dgm:pt modelId="{F41080A4-CB3E-48BA-8E62-E6AE73A49A02}" type="parTrans" cxnId="{A631EE05-2A33-440A-8842-BBEF67A6CE2E}">
      <dgm:prSet/>
      <dgm:spPr/>
      <dgm:t>
        <a:bodyPr/>
        <a:lstStyle/>
        <a:p>
          <a:endParaRPr lang="en-US"/>
        </a:p>
      </dgm:t>
    </dgm:pt>
    <dgm:pt modelId="{E7C3A94B-5A1D-48EB-AAF2-F9268B9BDF6D}" type="sibTrans" cxnId="{A631EE05-2A33-440A-8842-BBEF67A6CE2E}">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7A24E551-BF94-40CC-96A6-6557C85B0ECE}">
      <dgm:prSet phldrT="[Text]"/>
      <dgm:spPr>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a:t>Identify possible solutions</a:t>
          </a:r>
        </a:p>
      </dgm:t>
    </dgm:pt>
    <dgm:pt modelId="{CE75DBC9-4D76-4FA9-97CD-BC024B4E3C54}" type="parTrans" cxnId="{C70D4F64-87B0-4DCD-BFA0-267D5DB36514}">
      <dgm:prSet/>
      <dgm:spPr/>
      <dgm:t>
        <a:bodyPr/>
        <a:lstStyle/>
        <a:p>
          <a:endParaRPr lang="en-US"/>
        </a:p>
      </dgm:t>
    </dgm:pt>
    <dgm:pt modelId="{92FD8CE2-9D34-4D68-98E1-0FB529603BA0}" type="sibTrans" cxnId="{C70D4F64-87B0-4DCD-BFA0-267D5DB36514}">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A5371E83-6C5D-48AE-881F-C20C98D48857}">
      <dgm:prSet phldrT="[Text]"/>
      <dgm:spPr>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a:t>Select &amp; implement solution</a:t>
          </a:r>
        </a:p>
      </dgm:t>
    </dgm:pt>
    <dgm:pt modelId="{8D50DC74-8720-4196-9B53-8AFE0B684A3D}" type="parTrans" cxnId="{324FCD0C-51C1-4B25-A3B0-24350DCB083B}">
      <dgm:prSet/>
      <dgm:spPr/>
      <dgm:t>
        <a:bodyPr/>
        <a:lstStyle/>
        <a:p>
          <a:endParaRPr lang="en-US"/>
        </a:p>
      </dgm:t>
    </dgm:pt>
    <dgm:pt modelId="{DE36F856-EAD7-42BC-9B61-EEE22EB8D298}" type="sibTrans" cxnId="{324FCD0C-51C1-4B25-A3B0-24350DCB083B}">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88ECDBF8-C284-41FB-998A-0819A880F364}">
      <dgm:prSet phldrT="[Tex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a:t>Evaluate &amp; revise</a:t>
          </a:r>
        </a:p>
      </dgm:t>
    </dgm:pt>
    <dgm:pt modelId="{579E19E1-693B-44A0-97E5-2117A49E2F4D}" type="parTrans" cxnId="{14C947D5-4763-478A-BB0C-313C593AE0A6}">
      <dgm:prSet/>
      <dgm:spPr/>
      <dgm:t>
        <a:bodyPr/>
        <a:lstStyle/>
        <a:p>
          <a:endParaRPr lang="en-US"/>
        </a:p>
      </dgm:t>
    </dgm:pt>
    <dgm:pt modelId="{0E6FBA06-BE9A-46C5-845C-2C6C04CE359C}" type="sibTrans" cxnId="{14C947D5-4763-478A-BB0C-313C593AE0A6}">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79F4BCCE-D2D4-45F7-9C47-A0AD43F6873C}" type="pres">
      <dgm:prSet presAssocID="{08446C1B-DE35-4AF2-820E-99DDC2028C40}" presName="cycle" presStyleCnt="0">
        <dgm:presLayoutVars>
          <dgm:dir/>
          <dgm:resizeHandles val="exact"/>
        </dgm:presLayoutVars>
      </dgm:prSet>
      <dgm:spPr/>
    </dgm:pt>
    <dgm:pt modelId="{0901DB4B-ED60-4884-A42A-37C4C5E41808}" type="pres">
      <dgm:prSet presAssocID="{0765AB79-3D5F-4EF7-85AA-CEBBEFFB208D}" presName="node" presStyleLbl="node1" presStyleIdx="0" presStyleCnt="5">
        <dgm:presLayoutVars>
          <dgm:bulletEnabled val="1"/>
        </dgm:presLayoutVars>
      </dgm:prSet>
      <dgm:spPr/>
    </dgm:pt>
    <dgm:pt modelId="{1E485342-2AA8-4746-B9A4-4B8145D73E69}" type="pres">
      <dgm:prSet presAssocID="{5CADA9FC-246C-4229-AE55-9B199BC5EE6A}" presName="sibTrans" presStyleLbl="sibTrans2D1" presStyleIdx="0" presStyleCnt="5"/>
      <dgm:spPr/>
    </dgm:pt>
    <dgm:pt modelId="{49BEBB32-65D6-49EA-9409-E93CEFAE749B}" type="pres">
      <dgm:prSet presAssocID="{5CADA9FC-246C-4229-AE55-9B199BC5EE6A}" presName="connectorText" presStyleLbl="sibTrans2D1" presStyleIdx="0" presStyleCnt="5"/>
      <dgm:spPr/>
    </dgm:pt>
    <dgm:pt modelId="{76947E35-C156-4546-8CF0-01CF97325CF3}" type="pres">
      <dgm:prSet presAssocID="{03EDD9DD-4C8B-4E8C-998C-CDC6DFA97DBE}" presName="node" presStyleLbl="node1" presStyleIdx="1" presStyleCnt="5">
        <dgm:presLayoutVars>
          <dgm:bulletEnabled val="1"/>
        </dgm:presLayoutVars>
      </dgm:prSet>
      <dgm:spPr/>
    </dgm:pt>
    <dgm:pt modelId="{E13FD325-94D1-4A60-89D9-8E82C3D7790D}" type="pres">
      <dgm:prSet presAssocID="{E7C3A94B-5A1D-48EB-AAF2-F9268B9BDF6D}" presName="sibTrans" presStyleLbl="sibTrans2D1" presStyleIdx="1" presStyleCnt="5"/>
      <dgm:spPr/>
    </dgm:pt>
    <dgm:pt modelId="{D3CE8919-DD9F-42A0-9326-F1C1DF78BB72}" type="pres">
      <dgm:prSet presAssocID="{E7C3A94B-5A1D-48EB-AAF2-F9268B9BDF6D}" presName="connectorText" presStyleLbl="sibTrans2D1" presStyleIdx="1" presStyleCnt="5"/>
      <dgm:spPr/>
    </dgm:pt>
    <dgm:pt modelId="{60848A7C-AB1B-44FE-9867-BED6356F250A}" type="pres">
      <dgm:prSet presAssocID="{7A24E551-BF94-40CC-96A6-6557C85B0ECE}" presName="node" presStyleLbl="node1" presStyleIdx="2" presStyleCnt="5">
        <dgm:presLayoutVars>
          <dgm:bulletEnabled val="1"/>
        </dgm:presLayoutVars>
      </dgm:prSet>
      <dgm:spPr/>
    </dgm:pt>
    <dgm:pt modelId="{76D80C9F-7205-4754-A026-B35D33C1C293}" type="pres">
      <dgm:prSet presAssocID="{92FD8CE2-9D34-4D68-98E1-0FB529603BA0}" presName="sibTrans" presStyleLbl="sibTrans2D1" presStyleIdx="2" presStyleCnt="5"/>
      <dgm:spPr/>
    </dgm:pt>
    <dgm:pt modelId="{8B9024C2-A404-4E9D-BBB0-323B4AA61E2A}" type="pres">
      <dgm:prSet presAssocID="{92FD8CE2-9D34-4D68-98E1-0FB529603BA0}" presName="connectorText" presStyleLbl="sibTrans2D1" presStyleIdx="2" presStyleCnt="5"/>
      <dgm:spPr/>
    </dgm:pt>
    <dgm:pt modelId="{BEC3BC52-1C74-4FCC-974F-E6E2A04F7283}" type="pres">
      <dgm:prSet presAssocID="{A5371E83-6C5D-48AE-881F-C20C98D48857}" presName="node" presStyleLbl="node1" presStyleIdx="3" presStyleCnt="5">
        <dgm:presLayoutVars>
          <dgm:bulletEnabled val="1"/>
        </dgm:presLayoutVars>
      </dgm:prSet>
      <dgm:spPr/>
    </dgm:pt>
    <dgm:pt modelId="{B30CF09F-0572-4385-9087-E52B4FFEC08F}" type="pres">
      <dgm:prSet presAssocID="{DE36F856-EAD7-42BC-9B61-EEE22EB8D298}" presName="sibTrans" presStyleLbl="sibTrans2D1" presStyleIdx="3" presStyleCnt="5"/>
      <dgm:spPr/>
    </dgm:pt>
    <dgm:pt modelId="{87F944F2-B407-433D-9B46-6BF8515A6192}" type="pres">
      <dgm:prSet presAssocID="{DE36F856-EAD7-42BC-9B61-EEE22EB8D298}" presName="connectorText" presStyleLbl="sibTrans2D1" presStyleIdx="3" presStyleCnt="5"/>
      <dgm:spPr/>
    </dgm:pt>
    <dgm:pt modelId="{95E6705D-04D5-4CE4-B4A2-875A93321E60}" type="pres">
      <dgm:prSet presAssocID="{88ECDBF8-C284-41FB-998A-0819A880F364}" presName="node" presStyleLbl="node1" presStyleIdx="4" presStyleCnt="5">
        <dgm:presLayoutVars>
          <dgm:bulletEnabled val="1"/>
        </dgm:presLayoutVars>
      </dgm:prSet>
      <dgm:spPr/>
    </dgm:pt>
    <dgm:pt modelId="{D68E631F-BA8F-4A21-AD30-56C7EF0904D9}" type="pres">
      <dgm:prSet presAssocID="{0E6FBA06-BE9A-46C5-845C-2C6C04CE359C}" presName="sibTrans" presStyleLbl="sibTrans2D1" presStyleIdx="4" presStyleCnt="5"/>
      <dgm:spPr/>
    </dgm:pt>
    <dgm:pt modelId="{C71D140F-3F1F-465A-822C-4BABCF6F848D}" type="pres">
      <dgm:prSet presAssocID="{0E6FBA06-BE9A-46C5-845C-2C6C04CE359C}" presName="connectorText" presStyleLbl="sibTrans2D1" presStyleIdx="4" presStyleCnt="5"/>
      <dgm:spPr/>
    </dgm:pt>
  </dgm:ptLst>
  <dgm:cxnLst>
    <dgm:cxn modelId="{A631EE05-2A33-440A-8842-BBEF67A6CE2E}" srcId="{08446C1B-DE35-4AF2-820E-99DDC2028C40}" destId="{03EDD9DD-4C8B-4E8C-998C-CDC6DFA97DBE}" srcOrd="1" destOrd="0" parTransId="{F41080A4-CB3E-48BA-8E62-E6AE73A49A02}" sibTransId="{E7C3A94B-5A1D-48EB-AAF2-F9268B9BDF6D}"/>
    <dgm:cxn modelId="{BB64820A-5A06-4427-B03C-DE07BAC7F656}" type="presOf" srcId="{DE36F856-EAD7-42BC-9B61-EEE22EB8D298}" destId="{87F944F2-B407-433D-9B46-6BF8515A6192}" srcOrd="1" destOrd="0" presId="urn:microsoft.com/office/officeart/2005/8/layout/cycle2"/>
    <dgm:cxn modelId="{324FCD0C-51C1-4B25-A3B0-24350DCB083B}" srcId="{08446C1B-DE35-4AF2-820E-99DDC2028C40}" destId="{A5371E83-6C5D-48AE-881F-C20C98D48857}" srcOrd="3" destOrd="0" parTransId="{8D50DC74-8720-4196-9B53-8AFE0B684A3D}" sibTransId="{DE36F856-EAD7-42BC-9B61-EEE22EB8D298}"/>
    <dgm:cxn modelId="{BC63D93B-8E8E-4A1B-9005-93A51D3744E0}" type="presOf" srcId="{DE36F856-EAD7-42BC-9B61-EEE22EB8D298}" destId="{B30CF09F-0572-4385-9087-E52B4FFEC08F}" srcOrd="0" destOrd="0" presId="urn:microsoft.com/office/officeart/2005/8/layout/cycle2"/>
    <dgm:cxn modelId="{E5FD1A5F-14B5-4A3A-BCE5-6E112AB7EA25}" srcId="{08446C1B-DE35-4AF2-820E-99DDC2028C40}" destId="{0765AB79-3D5F-4EF7-85AA-CEBBEFFB208D}" srcOrd="0" destOrd="0" parTransId="{BF7FD743-9A76-4B02-9639-A274E91A8BA8}" sibTransId="{5CADA9FC-246C-4229-AE55-9B199BC5EE6A}"/>
    <dgm:cxn modelId="{D14A0961-D3E5-40C7-B7F3-AFA77C77B225}" type="presOf" srcId="{E7C3A94B-5A1D-48EB-AAF2-F9268B9BDF6D}" destId="{D3CE8919-DD9F-42A0-9326-F1C1DF78BB72}" srcOrd="1" destOrd="0" presId="urn:microsoft.com/office/officeart/2005/8/layout/cycle2"/>
    <dgm:cxn modelId="{748DFC43-2C24-4E1B-89B6-03CE15972C8D}" type="presOf" srcId="{5CADA9FC-246C-4229-AE55-9B199BC5EE6A}" destId="{49BEBB32-65D6-49EA-9409-E93CEFAE749B}" srcOrd="1" destOrd="0" presId="urn:microsoft.com/office/officeart/2005/8/layout/cycle2"/>
    <dgm:cxn modelId="{C70D4F64-87B0-4DCD-BFA0-267D5DB36514}" srcId="{08446C1B-DE35-4AF2-820E-99DDC2028C40}" destId="{7A24E551-BF94-40CC-96A6-6557C85B0ECE}" srcOrd="2" destOrd="0" parTransId="{CE75DBC9-4D76-4FA9-97CD-BC024B4E3C54}" sibTransId="{92FD8CE2-9D34-4D68-98E1-0FB529603BA0}"/>
    <dgm:cxn modelId="{5A0B3077-0DD4-4EBC-A09B-D8BAC4B7B9E6}" type="presOf" srcId="{88ECDBF8-C284-41FB-998A-0819A880F364}" destId="{95E6705D-04D5-4CE4-B4A2-875A93321E60}" srcOrd="0" destOrd="0" presId="urn:microsoft.com/office/officeart/2005/8/layout/cycle2"/>
    <dgm:cxn modelId="{A180017E-7234-46BA-AAD0-672EA7C7C393}" type="presOf" srcId="{0E6FBA06-BE9A-46C5-845C-2C6C04CE359C}" destId="{D68E631F-BA8F-4A21-AD30-56C7EF0904D9}" srcOrd="0" destOrd="0" presId="urn:microsoft.com/office/officeart/2005/8/layout/cycle2"/>
    <dgm:cxn modelId="{AE72D199-A089-48B8-A771-C23F0D9675E5}" type="presOf" srcId="{92FD8CE2-9D34-4D68-98E1-0FB529603BA0}" destId="{8B9024C2-A404-4E9D-BBB0-323B4AA61E2A}" srcOrd="1" destOrd="0" presId="urn:microsoft.com/office/officeart/2005/8/layout/cycle2"/>
    <dgm:cxn modelId="{542182A4-3B74-4430-ADC6-CC28A76B8F1C}" type="presOf" srcId="{0765AB79-3D5F-4EF7-85AA-CEBBEFFB208D}" destId="{0901DB4B-ED60-4884-A42A-37C4C5E41808}" srcOrd="0" destOrd="0" presId="urn:microsoft.com/office/officeart/2005/8/layout/cycle2"/>
    <dgm:cxn modelId="{E2E6CAAD-32DB-40CC-8D63-89AAFABA269E}" type="presOf" srcId="{5CADA9FC-246C-4229-AE55-9B199BC5EE6A}" destId="{1E485342-2AA8-4746-B9A4-4B8145D73E69}" srcOrd="0" destOrd="0" presId="urn:microsoft.com/office/officeart/2005/8/layout/cycle2"/>
    <dgm:cxn modelId="{78B3CAB3-72F4-4513-8844-DF94AAFD30F4}" type="presOf" srcId="{92FD8CE2-9D34-4D68-98E1-0FB529603BA0}" destId="{76D80C9F-7205-4754-A026-B35D33C1C293}" srcOrd="0" destOrd="0" presId="urn:microsoft.com/office/officeart/2005/8/layout/cycle2"/>
    <dgm:cxn modelId="{3A3DABB8-710C-4E70-9717-690D12B58E28}" type="presOf" srcId="{03EDD9DD-4C8B-4E8C-998C-CDC6DFA97DBE}" destId="{76947E35-C156-4546-8CF0-01CF97325CF3}" srcOrd="0" destOrd="0" presId="urn:microsoft.com/office/officeart/2005/8/layout/cycle2"/>
    <dgm:cxn modelId="{3BFE5FCA-D847-456B-A16E-D8CE2BB9CB9A}" type="presOf" srcId="{0E6FBA06-BE9A-46C5-845C-2C6C04CE359C}" destId="{C71D140F-3F1F-465A-822C-4BABCF6F848D}" srcOrd="1" destOrd="0" presId="urn:microsoft.com/office/officeart/2005/8/layout/cycle2"/>
    <dgm:cxn modelId="{14C947D5-4763-478A-BB0C-313C593AE0A6}" srcId="{08446C1B-DE35-4AF2-820E-99DDC2028C40}" destId="{88ECDBF8-C284-41FB-998A-0819A880F364}" srcOrd="4" destOrd="0" parTransId="{579E19E1-693B-44A0-97E5-2117A49E2F4D}" sibTransId="{0E6FBA06-BE9A-46C5-845C-2C6C04CE359C}"/>
    <dgm:cxn modelId="{9BECC4DA-38A6-494D-AD18-6E9B906A8921}" type="presOf" srcId="{7A24E551-BF94-40CC-96A6-6557C85B0ECE}" destId="{60848A7C-AB1B-44FE-9867-BED6356F250A}" srcOrd="0" destOrd="0" presId="urn:microsoft.com/office/officeart/2005/8/layout/cycle2"/>
    <dgm:cxn modelId="{5AFF2FED-1529-4E3B-83CC-DE374AE0F8E3}" type="presOf" srcId="{A5371E83-6C5D-48AE-881F-C20C98D48857}" destId="{BEC3BC52-1C74-4FCC-974F-E6E2A04F7283}" srcOrd="0" destOrd="0" presId="urn:microsoft.com/office/officeart/2005/8/layout/cycle2"/>
    <dgm:cxn modelId="{B279AEF4-B255-4A43-A743-FA95AE7AB6C9}" type="presOf" srcId="{E7C3A94B-5A1D-48EB-AAF2-F9268B9BDF6D}" destId="{E13FD325-94D1-4A60-89D9-8E82C3D7790D}" srcOrd="0" destOrd="0" presId="urn:microsoft.com/office/officeart/2005/8/layout/cycle2"/>
    <dgm:cxn modelId="{E52D69FA-8E5A-4794-99A5-DB46FB29E3EF}" type="presOf" srcId="{08446C1B-DE35-4AF2-820E-99DDC2028C40}" destId="{79F4BCCE-D2D4-45F7-9C47-A0AD43F6873C}" srcOrd="0" destOrd="0" presId="urn:microsoft.com/office/officeart/2005/8/layout/cycle2"/>
    <dgm:cxn modelId="{F6BE0603-93F9-4F82-981B-993AECCFBB00}" type="presParOf" srcId="{79F4BCCE-D2D4-45F7-9C47-A0AD43F6873C}" destId="{0901DB4B-ED60-4884-A42A-37C4C5E41808}" srcOrd="0" destOrd="0" presId="urn:microsoft.com/office/officeart/2005/8/layout/cycle2"/>
    <dgm:cxn modelId="{CDF2238C-E9F5-471A-8401-F6F1ABEA189F}" type="presParOf" srcId="{79F4BCCE-D2D4-45F7-9C47-A0AD43F6873C}" destId="{1E485342-2AA8-4746-B9A4-4B8145D73E69}" srcOrd="1" destOrd="0" presId="urn:microsoft.com/office/officeart/2005/8/layout/cycle2"/>
    <dgm:cxn modelId="{8114DEC4-D6ED-44C5-AAA6-9882F454AC86}" type="presParOf" srcId="{1E485342-2AA8-4746-B9A4-4B8145D73E69}" destId="{49BEBB32-65D6-49EA-9409-E93CEFAE749B}" srcOrd="0" destOrd="0" presId="urn:microsoft.com/office/officeart/2005/8/layout/cycle2"/>
    <dgm:cxn modelId="{555FB3FB-7C3B-42ED-9E4C-B76706AC0F40}" type="presParOf" srcId="{79F4BCCE-D2D4-45F7-9C47-A0AD43F6873C}" destId="{76947E35-C156-4546-8CF0-01CF97325CF3}" srcOrd="2" destOrd="0" presId="urn:microsoft.com/office/officeart/2005/8/layout/cycle2"/>
    <dgm:cxn modelId="{235DE503-CC2B-4699-88E8-E00B2B9DCB1A}" type="presParOf" srcId="{79F4BCCE-D2D4-45F7-9C47-A0AD43F6873C}" destId="{E13FD325-94D1-4A60-89D9-8E82C3D7790D}" srcOrd="3" destOrd="0" presId="urn:microsoft.com/office/officeart/2005/8/layout/cycle2"/>
    <dgm:cxn modelId="{8CA07E5C-73BD-482A-9624-CA6A2DCAC8CD}" type="presParOf" srcId="{E13FD325-94D1-4A60-89D9-8E82C3D7790D}" destId="{D3CE8919-DD9F-42A0-9326-F1C1DF78BB72}" srcOrd="0" destOrd="0" presId="urn:microsoft.com/office/officeart/2005/8/layout/cycle2"/>
    <dgm:cxn modelId="{C3633CFC-7F27-4EDC-A151-A1B86FEF1346}" type="presParOf" srcId="{79F4BCCE-D2D4-45F7-9C47-A0AD43F6873C}" destId="{60848A7C-AB1B-44FE-9867-BED6356F250A}" srcOrd="4" destOrd="0" presId="urn:microsoft.com/office/officeart/2005/8/layout/cycle2"/>
    <dgm:cxn modelId="{BC87EA1E-475F-46F9-A136-E7E7D6EA79A7}" type="presParOf" srcId="{79F4BCCE-D2D4-45F7-9C47-A0AD43F6873C}" destId="{76D80C9F-7205-4754-A026-B35D33C1C293}" srcOrd="5" destOrd="0" presId="urn:microsoft.com/office/officeart/2005/8/layout/cycle2"/>
    <dgm:cxn modelId="{52669598-E7E2-4F81-A9AA-E633E54045C4}" type="presParOf" srcId="{76D80C9F-7205-4754-A026-B35D33C1C293}" destId="{8B9024C2-A404-4E9D-BBB0-323B4AA61E2A}" srcOrd="0" destOrd="0" presId="urn:microsoft.com/office/officeart/2005/8/layout/cycle2"/>
    <dgm:cxn modelId="{2EAFD527-C392-4E0B-8612-567A444E1D8C}" type="presParOf" srcId="{79F4BCCE-D2D4-45F7-9C47-A0AD43F6873C}" destId="{BEC3BC52-1C74-4FCC-974F-E6E2A04F7283}" srcOrd="6" destOrd="0" presId="urn:microsoft.com/office/officeart/2005/8/layout/cycle2"/>
    <dgm:cxn modelId="{7CE1D731-4449-4129-99E3-C949DB652495}" type="presParOf" srcId="{79F4BCCE-D2D4-45F7-9C47-A0AD43F6873C}" destId="{B30CF09F-0572-4385-9087-E52B4FFEC08F}" srcOrd="7" destOrd="0" presId="urn:microsoft.com/office/officeart/2005/8/layout/cycle2"/>
    <dgm:cxn modelId="{84D6D8E5-39CE-4750-858E-29F54AC2AD8F}" type="presParOf" srcId="{B30CF09F-0572-4385-9087-E52B4FFEC08F}" destId="{87F944F2-B407-433D-9B46-6BF8515A6192}" srcOrd="0" destOrd="0" presId="urn:microsoft.com/office/officeart/2005/8/layout/cycle2"/>
    <dgm:cxn modelId="{B5086C70-8540-4BAE-A8BA-6601AA36F543}" type="presParOf" srcId="{79F4BCCE-D2D4-45F7-9C47-A0AD43F6873C}" destId="{95E6705D-04D5-4CE4-B4A2-875A93321E60}" srcOrd="8" destOrd="0" presId="urn:microsoft.com/office/officeart/2005/8/layout/cycle2"/>
    <dgm:cxn modelId="{F74C0566-F1DF-4E03-8213-2F63B1E1832F}" type="presParOf" srcId="{79F4BCCE-D2D4-45F7-9C47-A0AD43F6873C}" destId="{D68E631F-BA8F-4A21-AD30-56C7EF0904D9}" srcOrd="9" destOrd="0" presId="urn:microsoft.com/office/officeart/2005/8/layout/cycle2"/>
    <dgm:cxn modelId="{378B3BAF-988C-43FE-8A8F-941F4EA5B4C5}" type="presParOf" srcId="{D68E631F-BA8F-4A21-AD30-56C7EF0904D9}" destId="{C71D140F-3F1F-465A-822C-4BABCF6F848D}" srcOrd="0" destOrd="0" presId="urn:microsoft.com/office/officeart/2005/8/layout/cycle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9E254A-5B4A-4DC5-8696-D82486C5321F}">
      <dsp:nvSpPr>
        <dsp:cNvPr id="0" name=""/>
        <dsp:cNvSpPr/>
      </dsp:nvSpPr>
      <dsp:spPr>
        <a:xfrm>
          <a:off x="1831409" y="339418"/>
          <a:ext cx="2527628" cy="2527628"/>
        </a:xfrm>
        <a:prstGeom prst="ellipse">
          <a:avLst/>
        </a:prstGeom>
        <a:solidFill>
          <a:schemeClr val="accent4">
            <a:lumMod val="20000"/>
            <a:lumOff val="80000"/>
          </a:schemeClr>
        </a:solidFill>
        <a:ln w="25400" cap="flat" cmpd="sng" algn="ctr">
          <a:solidFill>
            <a:schemeClr val="accent4"/>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r>
            <a:rPr lang="en-US" sz="2800" kern="1200"/>
            <a:t>Physical</a:t>
          </a:r>
        </a:p>
      </dsp:txBody>
      <dsp:txXfrm>
        <a:off x="2168427" y="781753"/>
        <a:ext cx="1853594" cy="1137432"/>
      </dsp:txXfrm>
    </dsp:sp>
    <dsp:sp modelId="{AF7BC43B-CCC8-45DA-BD50-DD7D4A6B1969}">
      <dsp:nvSpPr>
        <dsp:cNvPr id="0" name=""/>
        <dsp:cNvSpPr/>
      </dsp:nvSpPr>
      <dsp:spPr>
        <a:xfrm>
          <a:off x="2976054" y="1685085"/>
          <a:ext cx="2527628" cy="2527628"/>
        </a:xfrm>
        <a:prstGeom prst="ellipse">
          <a:avLst/>
        </a:prstGeom>
        <a:solidFill>
          <a:schemeClr val="accent3">
            <a:lumMod val="20000"/>
            <a:lumOff val="80000"/>
            <a:alpha val="50000"/>
          </a:schemeClr>
        </a:solidFill>
        <a:ln w="25400" cap="flat" cmpd="sng" algn="ctr">
          <a:solidFill>
            <a:schemeClr val="accent4"/>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r>
            <a:rPr lang="en-US" sz="2800" kern="1200"/>
            <a:t>Emotional</a:t>
          </a:r>
        </a:p>
      </dsp:txBody>
      <dsp:txXfrm>
        <a:off x="3749087" y="2338056"/>
        <a:ext cx="1516577" cy="1390195"/>
      </dsp:txXfrm>
    </dsp:sp>
    <dsp:sp modelId="{948BFF47-F0F3-444E-80B6-F0A58A8F7246}">
      <dsp:nvSpPr>
        <dsp:cNvPr id="0" name=""/>
        <dsp:cNvSpPr/>
      </dsp:nvSpPr>
      <dsp:spPr>
        <a:xfrm>
          <a:off x="665229" y="1674941"/>
          <a:ext cx="2527628" cy="2527628"/>
        </a:xfrm>
        <a:prstGeom prst="ellipse">
          <a:avLst/>
        </a:prstGeom>
        <a:solidFill>
          <a:schemeClr val="accent3">
            <a:lumMod val="20000"/>
            <a:lumOff val="80000"/>
            <a:alpha val="50000"/>
          </a:schemeClr>
        </a:solidFill>
        <a:ln w="25400" cap="flat" cmpd="sng" algn="ctr">
          <a:solidFill>
            <a:schemeClr val="accent4"/>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r>
            <a:rPr lang="en-US" sz="2800" kern="1200"/>
            <a:t>Mental</a:t>
          </a:r>
        </a:p>
      </dsp:txBody>
      <dsp:txXfrm>
        <a:off x="903247" y="2327912"/>
        <a:ext cx="1516577" cy="13901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FD68BF-EC01-45C0-B847-670A8F4AFF02}">
      <dsp:nvSpPr>
        <dsp:cNvPr id="0" name=""/>
        <dsp:cNvSpPr/>
      </dsp:nvSpPr>
      <dsp:spPr>
        <a:xfrm>
          <a:off x="0" y="3399"/>
          <a:ext cx="10515600" cy="724089"/>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9FA5C37-5E50-4FCC-9B3D-2925CD2897FC}">
      <dsp:nvSpPr>
        <dsp:cNvPr id="0" name=""/>
        <dsp:cNvSpPr/>
      </dsp:nvSpPr>
      <dsp:spPr>
        <a:xfrm>
          <a:off x="219037" y="166319"/>
          <a:ext cx="398249" cy="39824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FDE02BB-77CB-434A-90D0-0F79A8B4C942}">
      <dsp:nvSpPr>
        <dsp:cNvPr id="0" name=""/>
        <dsp:cNvSpPr/>
      </dsp:nvSpPr>
      <dsp:spPr>
        <a:xfrm>
          <a:off x="836323" y="3399"/>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1066800">
            <a:lnSpc>
              <a:spcPct val="100000"/>
            </a:lnSpc>
            <a:spcBef>
              <a:spcPct val="0"/>
            </a:spcBef>
            <a:spcAft>
              <a:spcPct val="35000"/>
            </a:spcAft>
            <a:buNone/>
          </a:pPr>
          <a:r>
            <a:rPr lang="en-US" sz="2400" kern="1200" baseline="0"/>
            <a:t>Occurs in an orderly pattern from simple to complex</a:t>
          </a:r>
          <a:endParaRPr lang="en-US" sz="2400" kern="1200"/>
        </a:p>
      </dsp:txBody>
      <dsp:txXfrm>
        <a:off x="836323" y="3399"/>
        <a:ext cx="9679276" cy="724089"/>
      </dsp:txXfrm>
    </dsp:sp>
    <dsp:sp modelId="{FD11047F-6348-429A-B5C7-692ADB476A97}">
      <dsp:nvSpPr>
        <dsp:cNvPr id="0" name=""/>
        <dsp:cNvSpPr/>
      </dsp:nvSpPr>
      <dsp:spPr>
        <a:xfrm>
          <a:off x="0" y="908511"/>
          <a:ext cx="10515600" cy="724089"/>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B75072-BEF7-4486-B87C-A237918E1D89}">
      <dsp:nvSpPr>
        <dsp:cNvPr id="0" name=""/>
        <dsp:cNvSpPr/>
      </dsp:nvSpPr>
      <dsp:spPr>
        <a:xfrm>
          <a:off x="219037" y="1071431"/>
          <a:ext cx="398249" cy="39824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01985CA-9C26-46BA-8A49-9B7EB826AEAF}">
      <dsp:nvSpPr>
        <dsp:cNvPr id="0" name=""/>
        <dsp:cNvSpPr/>
      </dsp:nvSpPr>
      <dsp:spPr>
        <a:xfrm>
          <a:off x="836323" y="908511"/>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1066800">
            <a:lnSpc>
              <a:spcPct val="100000"/>
            </a:lnSpc>
            <a:spcBef>
              <a:spcPct val="0"/>
            </a:spcBef>
            <a:spcAft>
              <a:spcPct val="35000"/>
            </a:spcAft>
            <a:buNone/>
          </a:pPr>
          <a:r>
            <a:rPr lang="en-US" sz="2400" kern="1200" baseline="0"/>
            <a:t>Continuous process characterized by spurts of growth</a:t>
          </a:r>
          <a:endParaRPr lang="en-US" sz="2400" kern="1200"/>
        </a:p>
      </dsp:txBody>
      <dsp:txXfrm>
        <a:off x="836323" y="908511"/>
        <a:ext cx="9679276" cy="724089"/>
      </dsp:txXfrm>
    </dsp:sp>
    <dsp:sp modelId="{8A4095CA-6D11-4E1D-8A0B-5E4483178E28}">
      <dsp:nvSpPr>
        <dsp:cNvPr id="0" name=""/>
        <dsp:cNvSpPr/>
      </dsp:nvSpPr>
      <dsp:spPr>
        <a:xfrm>
          <a:off x="0" y="1813624"/>
          <a:ext cx="10515600" cy="724089"/>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A38666-9E52-4A06-A5CD-7AEF83AA4634}">
      <dsp:nvSpPr>
        <dsp:cNvPr id="0" name=""/>
        <dsp:cNvSpPr/>
      </dsp:nvSpPr>
      <dsp:spPr>
        <a:xfrm>
          <a:off x="219037" y="1976544"/>
          <a:ext cx="398249" cy="39824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E800A6C-58A0-4F66-9362-7595A59FE786}">
      <dsp:nvSpPr>
        <dsp:cNvPr id="0" name=""/>
        <dsp:cNvSpPr/>
      </dsp:nvSpPr>
      <dsp:spPr>
        <a:xfrm>
          <a:off x="836323" y="1813624"/>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1066800">
            <a:lnSpc>
              <a:spcPct val="100000"/>
            </a:lnSpc>
            <a:spcBef>
              <a:spcPct val="0"/>
            </a:spcBef>
            <a:spcAft>
              <a:spcPct val="35000"/>
            </a:spcAft>
            <a:buNone/>
          </a:pPr>
          <a:r>
            <a:rPr lang="en-US" sz="2400" kern="1200" baseline="0"/>
            <a:t>Affects all body systems but at different time periods</a:t>
          </a:r>
          <a:endParaRPr lang="en-US" sz="2400" kern="1200"/>
        </a:p>
      </dsp:txBody>
      <dsp:txXfrm>
        <a:off x="836323" y="1813624"/>
        <a:ext cx="9679276" cy="724089"/>
      </dsp:txXfrm>
    </dsp:sp>
    <dsp:sp modelId="{5A151CED-592C-4ADD-92B7-723219A7976A}">
      <dsp:nvSpPr>
        <dsp:cNvPr id="0" name=""/>
        <dsp:cNvSpPr/>
      </dsp:nvSpPr>
      <dsp:spPr>
        <a:xfrm>
          <a:off x="0" y="2718736"/>
          <a:ext cx="10515600" cy="724089"/>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9D88A6-4B2A-42C9-90E4-2663E12CAB0F}">
      <dsp:nvSpPr>
        <dsp:cNvPr id="0" name=""/>
        <dsp:cNvSpPr/>
      </dsp:nvSpPr>
      <dsp:spPr>
        <a:xfrm>
          <a:off x="219037" y="2881656"/>
          <a:ext cx="398249" cy="39824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730F4F4-ED10-48E9-9258-7979049E86C1}">
      <dsp:nvSpPr>
        <dsp:cNvPr id="0" name=""/>
        <dsp:cNvSpPr/>
      </dsp:nvSpPr>
      <dsp:spPr>
        <a:xfrm>
          <a:off x="836323" y="2718736"/>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1066800">
            <a:lnSpc>
              <a:spcPct val="100000"/>
            </a:lnSpc>
            <a:spcBef>
              <a:spcPct val="0"/>
            </a:spcBef>
            <a:spcAft>
              <a:spcPct val="35000"/>
            </a:spcAft>
            <a:buNone/>
          </a:pPr>
          <a:r>
            <a:rPr lang="en-US" sz="2400" kern="1200" baseline="0"/>
            <a:t>Varies from person to person</a:t>
          </a:r>
          <a:endParaRPr lang="en-US" sz="2400" kern="1200"/>
        </a:p>
      </dsp:txBody>
      <dsp:txXfrm>
        <a:off x="836323" y="2718736"/>
        <a:ext cx="9679276" cy="724089"/>
      </dsp:txXfrm>
    </dsp:sp>
    <dsp:sp modelId="{CC1A2FE9-6E3D-4467-A437-7CF34EF5D620}">
      <dsp:nvSpPr>
        <dsp:cNvPr id="0" name=""/>
        <dsp:cNvSpPr/>
      </dsp:nvSpPr>
      <dsp:spPr>
        <a:xfrm>
          <a:off x="0" y="3623848"/>
          <a:ext cx="10515600" cy="724089"/>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4C9E53D-AD7D-455E-8A33-92ADECAD6A91}">
      <dsp:nvSpPr>
        <dsp:cNvPr id="0" name=""/>
        <dsp:cNvSpPr/>
      </dsp:nvSpPr>
      <dsp:spPr>
        <a:xfrm>
          <a:off x="219037" y="3786768"/>
          <a:ext cx="398249" cy="39824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DDA1B6E-085C-4738-8877-693F595DF170}">
      <dsp:nvSpPr>
        <dsp:cNvPr id="0" name=""/>
        <dsp:cNvSpPr/>
      </dsp:nvSpPr>
      <dsp:spPr>
        <a:xfrm>
          <a:off x="836323" y="3623848"/>
          <a:ext cx="96792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1066800">
            <a:lnSpc>
              <a:spcPct val="100000"/>
            </a:lnSpc>
            <a:spcBef>
              <a:spcPct val="0"/>
            </a:spcBef>
            <a:spcAft>
              <a:spcPct val="35000"/>
            </a:spcAft>
            <a:buNone/>
          </a:pPr>
          <a:r>
            <a:rPr lang="en-US" sz="2400" kern="1200" baseline="0"/>
            <a:t>Forms a total process that affects the person physically, mentally and socially</a:t>
          </a:r>
          <a:endParaRPr lang="en-US" sz="2400" kern="1200"/>
        </a:p>
      </dsp:txBody>
      <dsp:txXfrm>
        <a:off x="836323" y="3623848"/>
        <a:ext cx="9679276" cy="7240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D9D246-5812-4397-B928-4234589E9CD3}">
      <dsp:nvSpPr>
        <dsp:cNvPr id="0" name=""/>
        <dsp:cNvSpPr/>
      </dsp:nvSpPr>
      <dsp:spPr>
        <a:xfrm>
          <a:off x="0" y="531"/>
          <a:ext cx="10515600" cy="1242935"/>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063701-BA5C-43C9-A6DE-9955D2A5D3E4}">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67A516F-1AC3-43F9-BAD7-A0AD56ED890A}">
      <dsp:nvSpPr>
        <dsp:cNvPr id="0" name=""/>
        <dsp:cNvSpPr/>
      </dsp:nvSpPr>
      <dsp:spPr>
        <a:xfrm>
          <a:off x="1435590" y="53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111250">
            <a:lnSpc>
              <a:spcPct val="90000"/>
            </a:lnSpc>
            <a:spcBef>
              <a:spcPct val="0"/>
            </a:spcBef>
            <a:spcAft>
              <a:spcPct val="35000"/>
            </a:spcAft>
            <a:buNone/>
          </a:pPr>
          <a:r>
            <a:rPr lang="en-US" sz="2500" kern="1200" baseline="0"/>
            <a:t>As people mature from infancy to old age, they pass through several stages</a:t>
          </a:r>
          <a:endParaRPr lang="en-US" sz="2500" kern="1200"/>
        </a:p>
      </dsp:txBody>
      <dsp:txXfrm>
        <a:off x="1435590" y="531"/>
        <a:ext cx="9080009" cy="1242935"/>
      </dsp:txXfrm>
    </dsp:sp>
    <dsp:sp modelId="{B3B0D222-C2BD-4219-8CCF-4AB71116E272}">
      <dsp:nvSpPr>
        <dsp:cNvPr id="0" name=""/>
        <dsp:cNvSpPr/>
      </dsp:nvSpPr>
      <dsp:spPr>
        <a:xfrm>
          <a:off x="0" y="1554201"/>
          <a:ext cx="10515600" cy="1242935"/>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BA356B-1744-486F-9CD1-6BDF604A9630}">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A406B33-E8E1-4805-9FDE-2696950D9CEB}">
      <dsp:nvSpPr>
        <dsp:cNvPr id="0" name=""/>
        <dsp:cNvSpPr/>
      </dsp:nvSpPr>
      <dsp:spPr>
        <a:xfrm>
          <a:off x="1435590" y="155420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111250">
            <a:lnSpc>
              <a:spcPct val="90000"/>
            </a:lnSpc>
            <a:spcBef>
              <a:spcPct val="0"/>
            </a:spcBef>
            <a:spcAft>
              <a:spcPct val="35000"/>
            </a:spcAft>
            <a:buNone/>
          </a:pPr>
          <a:r>
            <a:rPr lang="en-US" sz="2500" kern="1200" baseline="0"/>
            <a:t>Developmental tasks have to be accomplished</a:t>
          </a:r>
          <a:endParaRPr lang="en-US" sz="2500" kern="1200"/>
        </a:p>
      </dsp:txBody>
      <dsp:txXfrm>
        <a:off x="1435590" y="1554201"/>
        <a:ext cx="9080009" cy="1242935"/>
      </dsp:txXfrm>
    </dsp:sp>
    <dsp:sp modelId="{E25180DD-E089-4DCD-B1C7-F94397774EC9}">
      <dsp:nvSpPr>
        <dsp:cNvPr id="0" name=""/>
        <dsp:cNvSpPr/>
      </dsp:nvSpPr>
      <dsp:spPr>
        <a:xfrm>
          <a:off x="0" y="3107870"/>
          <a:ext cx="10515600" cy="1242935"/>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7C7D76-B830-41A7-AE49-8C9C50DA32A4}">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04C0AB-F716-4BAC-BE95-B106318AA087}">
      <dsp:nvSpPr>
        <dsp:cNvPr id="0" name=""/>
        <dsp:cNvSpPr/>
      </dsp:nvSpPr>
      <dsp:spPr>
        <a:xfrm>
          <a:off x="1435590" y="3107870"/>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111250">
            <a:lnSpc>
              <a:spcPct val="90000"/>
            </a:lnSpc>
            <a:spcBef>
              <a:spcPct val="0"/>
            </a:spcBef>
            <a:spcAft>
              <a:spcPct val="35000"/>
            </a:spcAft>
            <a:buNone/>
          </a:pPr>
          <a:r>
            <a:rPr lang="en-US" sz="2500" kern="1200" baseline="0"/>
            <a:t>Tasks are social, emotional, and mental/psychological growth experiences</a:t>
          </a:r>
          <a:endParaRPr lang="en-US" sz="2500" kern="1200"/>
        </a:p>
      </dsp:txBody>
      <dsp:txXfrm>
        <a:off x="1435590" y="3107870"/>
        <a:ext cx="9080009" cy="124293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81213C-A323-4D99-B37A-C5EDC99D8A1B}">
      <dsp:nvSpPr>
        <dsp:cNvPr id="0" name=""/>
        <dsp:cNvSpPr/>
      </dsp:nvSpPr>
      <dsp:spPr>
        <a:xfrm>
          <a:off x="453007" y="0"/>
          <a:ext cx="2212320" cy="2212289"/>
        </a:xfrm>
        <a:prstGeom prst="ellipse">
          <a:avLst/>
        </a:prstGeom>
        <a:solidFill>
          <a:schemeClr val="accent4">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95250" tIns="95250" rIns="95250" bIns="95250" numCol="1" spcCol="1270" anchor="ctr" anchorCtr="0">
          <a:noAutofit/>
        </a:bodyPr>
        <a:lstStyle/>
        <a:p>
          <a:pPr marL="0" lvl="0" indent="0" algn="ctr" defTabSz="1111250">
            <a:lnSpc>
              <a:spcPct val="100000"/>
            </a:lnSpc>
            <a:spcBef>
              <a:spcPct val="0"/>
            </a:spcBef>
            <a:spcAft>
              <a:spcPct val="35000"/>
            </a:spcAft>
            <a:buNone/>
          </a:pPr>
          <a:r>
            <a:rPr lang="en-US" sz="2500" kern="1200"/>
            <a:t>Physical (body)</a:t>
          </a:r>
        </a:p>
      </dsp:txBody>
      <dsp:txXfrm>
        <a:off x="776994" y="323982"/>
        <a:ext cx="1564346" cy="1564325"/>
      </dsp:txXfrm>
    </dsp:sp>
    <dsp:sp modelId="{BF8FEE98-5D8C-479D-BC35-C68AA4039CC6}">
      <dsp:nvSpPr>
        <dsp:cNvPr id="0" name=""/>
        <dsp:cNvSpPr/>
      </dsp:nvSpPr>
      <dsp:spPr>
        <a:xfrm>
          <a:off x="1494875" y="1475473"/>
          <a:ext cx="2212320" cy="2212289"/>
        </a:xfrm>
        <a:prstGeom prst="ellipse">
          <a:avLst/>
        </a:prstGeom>
        <a:solidFill>
          <a:schemeClr val="accent4">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Spiritual</a:t>
          </a:r>
        </a:p>
        <a:p>
          <a:pPr marL="0" lvl="0" indent="0" algn="ctr" defTabSz="1111250">
            <a:lnSpc>
              <a:spcPct val="90000"/>
            </a:lnSpc>
            <a:spcBef>
              <a:spcPct val="0"/>
            </a:spcBef>
            <a:spcAft>
              <a:spcPct val="35000"/>
            </a:spcAft>
            <a:buNone/>
          </a:pPr>
          <a:r>
            <a:rPr lang="en-US" sz="2500" kern="1200"/>
            <a:t>(spirit) </a:t>
          </a:r>
        </a:p>
      </dsp:txBody>
      <dsp:txXfrm>
        <a:off x="1818862" y="1799455"/>
        <a:ext cx="1564346" cy="1564325"/>
      </dsp:txXfrm>
    </dsp:sp>
    <dsp:sp modelId="{7A48394F-CFE3-4D94-86DD-C203B7A0F011}">
      <dsp:nvSpPr>
        <dsp:cNvPr id="0" name=""/>
        <dsp:cNvSpPr/>
      </dsp:nvSpPr>
      <dsp:spPr>
        <a:xfrm>
          <a:off x="2423254" y="42276"/>
          <a:ext cx="2212320" cy="2212289"/>
        </a:xfrm>
        <a:prstGeom prst="ellipse">
          <a:avLst/>
        </a:prstGeom>
        <a:solidFill>
          <a:schemeClr val="accent4">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Emotional</a:t>
          </a:r>
        </a:p>
        <a:p>
          <a:pPr marL="0" lvl="0" indent="0" algn="ctr" defTabSz="1111250">
            <a:lnSpc>
              <a:spcPct val="90000"/>
            </a:lnSpc>
            <a:spcBef>
              <a:spcPct val="0"/>
            </a:spcBef>
            <a:spcAft>
              <a:spcPct val="35000"/>
            </a:spcAft>
            <a:buNone/>
          </a:pPr>
          <a:r>
            <a:rPr lang="en-US" sz="2500" kern="1200"/>
            <a:t>(mind)</a:t>
          </a:r>
        </a:p>
      </dsp:txBody>
      <dsp:txXfrm>
        <a:off x="2747241" y="366258"/>
        <a:ext cx="1564346" cy="15643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5CC88B-9629-4127-BD6B-137F2FFF14A2}">
      <dsp:nvSpPr>
        <dsp:cNvPr id="0" name=""/>
        <dsp:cNvSpPr/>
      </dsp:nvSpPr>
      <dsp:spPr>
        <a:xfrm>
          <a:off x="2294964" y="0"/>
          <a:ext cx="1147482" cy="911943"/>
        </a:xfrm>
        <a:prstGeom prst="trapezoid">
          <a:avLst>
            <a:gd name="adj" fmla="val 62914"/>
          </a:avLst>
        </a:prstGeom>
        <a:solidFill>
          <a:schemeClr val="accent4"/>
        </a:solidFill>
        <a:ln w="25400" cap="flat" cmpd="sng" algn="ctr">
          <a:solidFill>
            <a:schemeClr val="lt1">
              <a:hueOff val="0"/>
              <a:satOff val="0"/>
              <a:lumOff val="0"/>
              <a:alpha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t>Self actualization</a:t>
          </a:r>
        </a:p>
      </dsp:txBody>
      <dsp:txXfrm>
        <a:off x="2294964" y="0"/>
        <a:ext cx="1147482" cy="911943"/>
      </dsp:txXfrm>
    </dsp:sp>
    <dsp:sp modelId="{CB0FC746-2A67-407A-A185-5E881601076C}">
      <dsp:nvSpPr>
        <dsp:cNvPr id="0" name=""/>
        <dsp:cNvSpPr/>
      </dsp:nvSpPr>
      <dsp:spPr>
        <a:xfrm>
          <a:off x="1721223" y="911943"/>
          <a:ext cx="2294964" cy="911943"/>
        </a:xfrm>
        <a:prstGeom prst="trapezoid">
          <a:avLst>
            <a:gd name="adj" fmla="val 62914"/>
          </a:avLst>
        </a:prstGeom>
        <a:solidFill>
          <a:schemeClr val="accent4"/>
        </a:solidFill>
        <a:ln w="25400" cap="flat" cmpd="sng" algn="ctr">
          <a:solidFill>
            <a:schemeClr val="lt1">
              <a:hueOff val="0"/>
              <a:satOff val="0"/>
              <a:lumOff val="0"/>
              <a:alpha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t>Self-esteem</a:t>
          </a:r>
        </a:p>
      </dsp:txBody>
      <dsp:txXfrm>
        <a:off x="2122842" y="911943"/>
        <a:ext cx="1491726" cy="911943"/>
      </dsp:txXfrm>
    </dsp:sp>
    <dsp:sp modelId="{DEBE5C06-EF5B-47E7-A66B-B1E71E96E2C7}">
      <dsp:nvSpPr>
        <dsp:cNvPr id="0" name=""/>
        <dsp:cNvSpPr/>
      </dsp:nvSpPr>
      <dsp:spPr>
        <a:xfrm>
          <a:off x="1147482" y="1823887"/>
          <a:ext cx="3442446" cy="911943"/>
        </a:xfrm>
        <a:prstGeom prst="trapezoid">
          <a:avLst>
            <a:gd name="adj" fmla="val 62914"/>
          </a:avLst>
        </a:prstGeom>
        <a:solidFill>
          <a:schemeClr val="accent4"/>
        </a:solidFill>
        <a:ln w="25400" cap="flat" cmpd="sng" algn="ctr">
          <a:solidFill>
            <a:schemeClr val="lt1">
              <a:hueOff val="0"/>
              <a:satOff val="0"/>
              <a:lumOff val="0"/>
              <a:alpha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t>Love &amp; belonging</a:t>
          </a:r>
        </a:p>
      </dsp:txBody>
      <dsp:txXfrm>
        <a:off x="1749910" y="1823887"/>
        <a:ext cx="2237590" cy="911943"/>
      </dsp:txXfrm>
    </dsp:sp>
    <dsp:sp modelId="{0ED2FFD8-4B06-47E9-845D-8D543AF72EC0}">
      <dsp:nvSpPr>
        <dsp:cNvPr id="0" name=""/>
        <dsp:cNvSpPr/>
      </dsp:nvSpPr>
      <dsp:spPr>
        <a:xfrm>
          <a:off x="573741" y="2735830"/>
          <a:ext cx="4589928" cy="911943"/>
        </a:xfrm>
        <a:prstGeom prst="trapezoid">
          <a:avLst>
            <a:gd name="adj" fmla="val 62914"/>
          </a:avLst>
        </a:prstGeom>
        <a:solidFill>
          <a:schemeClr val="accent4"/>
        </a:solidFill>
        <a:ln w="25400" cap="flat" cmpd="sng" algn="ctr">
          <a:solidFill>
            <a:schemeClr val="lt1">
              <a:hueOff val="0"/>
              <a:satOff val="0"/>
              <a:lumOff val="0"/>
              <a:alpha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t>Safety</a:t>
          </a:r>
        </a:p>
      </dsp:txBody>
      <dsp:txXfrm>
        <a:off x="1376978" y="2735830"/>
        <a:ext cx="2983453" cy="911943"/>
      </dsp:txXfrm>
    </dsp:sp>
    <dsp:sp modelId="{631026A1-C7CB-4C22-8FA1-DECC80F01A38}">
      <dsp:nvSpPr>
        <dsp:cNvPr id="0" name=""/>
        <dsp:cNvSpPr/>
      </dsp:nvSpPr>
      <dsp:spPr>
        <a:xfrm>
          <a:off x="0" y="3647774"/>
          <a:ext cx="5737411" cy="911943"/>
        </a:xfrm>
        <a:prstGeom prst="trapezoid">
          <a:avLst>
            <a:gd name="adj" fmla="val 62914"/>
          </a:avLst>
        </a:prstGeom>
        <a:solidFill>
          <a:schemeClr val="accent4"/>
        </a:solidFill>
        <a:ln w="25400" cap="flat" cmpd="sng" algn="ctr">
          <a:solidFill>
            <a:schemeClr val="lt1">
              <a:hueOff val="0"/>
              <a:satOff val="0"/>
              <a:lum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t>Physiological</a:t>
          </a:r>
        </a:p>
      </dsp:txBody>
      <dsp:txXfrm>
        <a:off x="1004046" y="3647774"/>
        <a:ext cx="3729317" cy="91194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C6E3E4-776F-4694-AD62-FA12D1963DBC}">
      <dsp:nvSpPr>
        <dsp:cNvPr id="0" name=""/>
        <dsp:cNvSpPr/>
      </dsp:nvSpPr>
      <dsp:spPr>
        <a:xfrm rot="5400000">
          <a:off x="6301587" y="-2303662"/>
          <a:ext cx="1698041" cy="672998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57150" rIns="114300" bIns="57150" numCol="1" spcCol="1270" anchor="ctr" anchorCtr="0">
          <a:noAutofit/>
        </a:bodyPr>
        <a:lstStyle/>
        <a:p>
          <a:pPr marL="285750" lvl="1" indent="-285750" algn="l" defTabSz="1333500">
            <a:lnSpc>
              <a:spcPct val="90000"/>
            </a:lnSpc>
            <a:spcBef>
              <a:spcPct val="0"/>
            </a:spcBef>
            <a:spcAft>
              <a:spcPct val="15000"/>
            </a:spcAft>
            <a:buChar char="•"/>
          </a:pPr>
          <a:r>
            <a:rPr lang="en-US" sz="3000" kern="1200"/>
            <a:t>Causes or increases confusion</a:t>
          </a:r>
        </a:p>
        <a:p>
          <a:pPr marL="285750" lvl="1" indent="-285750" algn="l" defTabSz="1333500">
            <a:lnSpc>
              <a:spcPct val="90000"/>
            </a:lnSpc>
            <a:spcBef>
              <a:spcPct val="0"/>
            </a:spcBef>
            <a:spcAft>
              <a:spcPct val="15000"/>
            </a:spcAft>
            <a:buChar char="•"/>
          </a:pPr>
          <a:r>
            <a:rPr lang="en-US" sz="3000" kern="1200"/>
            <a:t>Causes anxiety that item is lost</a:t>
          </a:r>
          <a:br>
            <a:rPr lang="en-US" sz="3000" kern="1200"/>
          </a:br>
          <a:endParaRPr lang="en-US" sz="3000" kern="1200"/>
        </a:p>
      </dsp:txBody>
      <dsp:txXfrm rot="-5400000">
        <a:off x="3785616" y="295201"/>
        <a:ext cx="6647092" cy="1532257"/>
      </dsp:txXfrm>
    </dsp:sp>
    <dsp:sp modelId="{A699ED1B-3039-4229-9F21-A48E50099D33}">
      <dsp:nvSpPr>
        <dsp:cNvPr id="0" name=""/>
        <dsp:cNvSpPr/>
      </dsp:nvSpPr>
      <dsp:spPr>
        <a:xfrm>
          <a:off x="0" y="53"/>
          <a:ext cx="3785616" cy="2122552"/>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0" tIns="76200" rIns="152400" bIns="76200" numCol="1" spcCol="1270" anchor="ctr" anchorCtr="0">
          <a:noAutofit/>
        </a:bodyPr>
        <a:lstStyle/>
        <a:p>
          <a:pPr marL="0" lvl="0" indent="0" algn="ctr" defTabSz="1778000">
            <a:lnSpc>
              <a:spcPct val="90000"/>
            </a:lnSpc>
            <a:spcBef>
              <a:spcPct val="0"/>
            </a:spcBef>
            <a:spcAft>
              <a:spcPct val="35000"/>
            </a:spcAft>
            <a:buNone/>
          </a:pPr>
          <a:r>
            <a:rPr lang="en-US" sz="4000" kern="1200"/>
            <a:t>Do not move personal items to new location</a:t>
          </a:r>
        </a:p>
      </dsp:txBody>
      <dsp:txXfrm>
        <a:off x="103614" y="103667"/>
        <a:ext cx="3578388" cy="1915324"/>
      </dsp:txXfrm>
    </dsp:sp>
    <dsp:sp modelId="{181CD704-A3F8-413F-9EA4-94719262FC37}">
      <dsp:nvSpPr>
        <dsp:cNvPr id="0" name=""/>
        <dsp:cNvSpPr/>
      </dsp:nvSpPr>
      <dsp:spPr>
        <a:xfrm rot="5400000">
          <a:off x="6301587" y="-74983"/>
          <a:ext cx="1698041" cy="672998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57150" rIns="114300" bIns="57150" numCol="1" spcCol="1270" anchor="ctr" anchorCtr="0">
          <a:noAutofit/>
        </a:bodyPr>
        <a:lstStyle/>
        <a:p>
          <a:pPr marL="285750" lvl="1" indent="-285750" algn="l" defTabSz="1333500">
            <a:lnSpc>
              <a:spcPct val="90000"/>
            </a:lnSpc>
            <a:spcBef>
              <a:spcPct val="0"/>
            </a:spcBef>
            <a:spcAft>
              <a:spcPct val="15000"/>
            </a:spcAft>
            <a:buChar char="•"/>
          </a:pPr>
          <a:r>
            <a:rPr lang="en-US" sz="3000" kern="1200"/>
            <a:t>Promotes feeling of inclusion </a:t>
          </a:r>
        </a:p>
        <a:p>
          <a:pPr marL="285750" lvl="1" indent="-285750" algn="l" defTabSz="1333500">
            <a:lnSpc>
              <a:spcPct val="90000"/>
            </a:lnSpc>
            <a:spcBef>
              <a:spcPct val="0"/>
            </a:spcBef>
            <a:spcAft>
              <a:spcPct val="15000"/>
            </a:spcAft>
            <a:buChar char="•"/>
          </a:pPr>
          <a:r>
            <a:rPr lang="en-US" sz="3000" kern="1200"/>
            <a:t>Encourages pride in surroundings</a:t>
          </a:r>
        </a:p>
        <a:p>
          <a:pPr marL="285750" lvl="1" indent="-285750" algn="l" defTabSz="1333500">
            <a:lnSpc>
              <a:spcPct val="90000"/>
            </a:lnSpc>
            <a:spcBef>
              <a:spcPct val="0"/>
            </a:spcBef>
            <a:spcAft>
              <a:spcPct val="15000"/>
            </a:spcAft>
            <a:buChar char="•"/>
          </a:pPr>
          <a:r>
            <a:rPr lang="en-US" sz="3000" kern="1200"/>
            <a:t>Gives client a sense of control</a:t>
          </a:r>
        </a:p>
      </dsp:txBody>
      <dsp:txXfrm rot="-5400000">
        <a:off x="3785616" y="2523880"/>
        <a:ext cx="6647092" cy="1532257"/>
      </dsp:txXfrm>
    </dsp:sp>
    <dsp:sp modelId="{48C5F6C4-8A8F-4AC5-933A-06672873FE28}">
      <dsp:nvSpPr>
        <dsp:cNvPr id="0" name=""/>
        <dsp:cNvSpPr/>
      </dsp:nvSpPr>
      <dsp:spPr>
        <a:xfrm>
          <a:off x="0" y="2228732"/>
          <a:ext cx="3785616" cy="2122552"/>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0" tIns="76200" rIns="152400" bIns="76200" numCol="1" spcCol="1270" anchor="ctr" anchorCtr="0">
          <a:noAutofit/>
        </a:bodyPr>
        <a:lstStyle/>
        <a:p>
          <a:pPr marL="0" lvl="0" indent="0" algn="ctr" defTabSz="1778000">
            <a:lnSpc>
              <a:spcPct val="90000"/>
            </a:lnSpc>
            <a:spcBef>
              <a:spcPct val="0"/>
            </a:spcBef>
            <a:spcAft>
              <a:spcPct val="35000"/>
            </a:spcAft>
            <a:buNone/>
          </a:pPr>
          <a:r>
            <a:rPr lang="en-US" sz="4000" kern="1200"/>
            <a:t>Ask client for cleaning suggestions</a:t>
          </a:r>
        </a:p>
      </dsp:txBody>
      <dsp:txXfrm>
        <a:off x="103614" y="2332346"/>
        <a:ext cx="3578388" cy="191532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01DB4B-ED60-4884-A42A-37C4C5E41808}">
      <dsp:nvSpPr>
        <dsp:cNvPr id="0" name=""/>
        <dsp:cNvSpPr/>
      </dsp:nvSpPr>
      <dsp:spPr>
        <a:xfrm>
          <a:off x="2901801" y="987"/>
          <a:ext cx="1620369" cy="1620369"/>
        </a:xfrm>
        <a:prstGeom prst="ellipse">
          <a:avLst/>
        </a:prstGeom>
        <a:solidFill>
          <a:schemeClr val="accent3">
            <a:lumMod val="75000"/>
          </a:scheme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t>Identify problem</a:t>
          </a:r>
        </a:p>
      </dsp:txBody>
      <dsp:txXfrm>
        <a:off x="3139099" y="238285"/>
        <a:ext cx="1145773" cy="1145773"/>
      </dsp:txXfrm>
    </dsp:sp>
    <dsp:sp modelId="{1E485342-2AA8-4746-B9A4-4B8145D73E69}">
      <dsp:nvSpPr>
        <dsp:cNvPr id="0" name=""/>
        <dsp:cNvSpPr/>
      </dsp:nvSpPr>
      <dsp:spPr>
        <a:xfrm rot="2160000">
          <a:off x="4471180" y="1246132"/>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4483546" y="1317448"/>
        <a:ext cx="302165" cy="328124"/>
      </dsp:txXfrm>
    </dsp:sp>
    <dsp:sp modelId="{76947E35-C156-4546-8CF0-01CF97325CF3}">
      <dsp:nvSpPr>
        <dsp:cNvPr id="0" name=""/>
        <dsp:cNvSpPr/>
      </dsp:nvSpPr>
      <dsp:spPr>
        <a:xfrm>
          <a:off x="4871620" y="1432144"/>
          <a:ext cx="1620369" cy="1620369"/>
        </a:xfrm>
        <a:prstGeom prst="ellipse">
          <a:avLst/>
        </a:prstGeom>
        <a:solidFill>
          <a:srgbClr val="7030A0"/>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t>Gather information</a:t>
          </a:r>
        </a:p>
      </dsp:txBody>
      <dsp:txXfrm>
        <a:off x="5108918" y="1669442"/>
        <a:ext cx="1145773" cy="1145773"/>
      </dsp:txXfrm>
    </dsp:sp>
    <dsp:sp modelId="{E13FD325-94D1-4A60-89D9-8E82C3D7790D}">
      <dsp:nvSpPr>
        <dsp:cNvPr id="0" name=""/>
        <dsp:cNvSpPr/>
      </dsp:nvSpPr>
      <dsp:spPr>
        <a:xfrm rot="6480000">
          <a:off x="5093546" y="3115103"/>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rot="10800000">
        <a:off x="5178304" y="3162898"/>
        <a:ext cx="302165" cy="328124"/>
      </dsp:txXfrm>
    </dsp:sp>
    <dsp:sp modelId="{60848A7C-AB1B-44FE-9867-BED6356F250A}">
      <dsp:nvSpPr>
        <dsp:cNvPr id="0" name=""/>
        <dsp:cNvSpPr/>
      </dsp:nvSpPr>
      <dsp:spPr>
        <a:xfrm>
          <a:off x="4119217" y="3747805"/>
          <a:ext cx="1620369" cy="1620369"/>
        </a:xfrm>
        <a:prstGeom prst="ellipse">
          <a:avLst/>
        </a:prstGeom>
        <a:solidFill>
          <a:srgbClr val="C00000"/>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t>Identify possible solutions</a:t>
          </a:r>
        </a:p>
      </dsp:txBody>
      <dsp:txXfrm>
        <a:off x="4356515" y="3985103"/>
        <a:ext cx="1145773" cy="1145773"/>
      </dsp:txXfrm>
    </dsp:sp>
    <dsp:sp modelId="{76D80C9F-7205-4754-A026-B35D33C1C293}">
      <dsp:nvSpPr>
        <dsp:cNvPr id="0" name=""/>
        <dsp:cNvSpPr/>
      </dsp:nvSpPr>
      <dsp:spPr>
        <a:xfrm rot="10800000">
          <a:off x="3508371" y="4284552"/>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rot="10800000">
        <a:off x="3637870" y="4393927"/>
        <a:ext cx="302165" cy="328124"/>
      </dsp:txXfrm>
    </dsp:sp>
    <dsp:sp modelId="{BEC3BC52-1C74-4FCC-974F-E6E2A04F7283}">
      <dsp:nvSpPr>
        <dsp:cNvPr id="0" name=""/>
        <dsp:cNvSpPr/>
      </dsp:nvSpPr>
      <dsp:spPr>
        <a:xfrm>
          <a:off x="1684386" y="3747805"/>
          <a:ext cx="1620369" cy="1620369"/>
        </a:xfrm>
        <a:prstGeom prst="ellipse">
          <a:avLst/>
        </a:prstGeom>
        <a:solidFill>
          <a:srgbClr val="FFC000"/>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t>Select &amp; implement solution</a:t>
          </a:r>
        </a:p>
      </dsp:txBody>
      <dsp:txXfrm>
        <a:off x="1921684" y="3985103"/>
        <a:ext cx="1145773" cy="1145773"/>
      </dsp:txXfrm>
    </dsp:sp>
    <dsp:sp modelId="{B30CF09F-0572-4385-9087-E52B4FFEC08F}">
      <dsp:nvSpPr>
        <dsp:cNvPr id="0" name=""/>
        <dsp:cNvSpPr/>
      </dsp:nvSpPr>
      <dsp:spPr>
        <a:xfrm rot="15120000">
          <a:off x="1906312" y="3138341"/>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rot="10800000">
        <a:off x="1991070" y="3309296"/>
        <a:ext cx="302165" cy="328124"/>
      </dsp:txXfrm>
    </dsp:sp>
    <dsp:sp modelId="{95E6705D-04D5-4CE4-B4A2-875A93321E60}">
      <dsp:nvSpPr>
        <dsp:cNvPr id="0" name=""/>
        <dsp:cNvSpPr/>
      </dsp:nvSpPr>
      <dsp:spPr>
        <a:xfrm>
          <a:off x="931982" y="1432144"/>
          <a:ext cx="1620369" cy="1620369"/>
        </a:xfrm>
        <a:prstGeom prst="ellipse">
          <a:avLst/>
        </a:prstGeom>
        <a:solidFill>
          <a:schemeClr val="accent1">
            <a:hueOff val="0"/>
            <a:satOff val="0"/>
            <a:lumOff val="0"/>
            <a:alphaOff val="0"/>
          </a:scheme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t>Evaluate &amp; revise</a:t>
          </a:r>
        </a:p>
      </dsp:txBody>
      <dsp:txXfrm>
        <a:off x="1169280" y="1669442"/>
        <a:ext cx="1145773" cy="1145773"/>
      </dsp:txXfrm>
    </dsp:sp>
    <dsp:sp modelId="{D68E631F-BA8F-4A21-AD30-56C7EF0904D9}">
      <dsp:nvSpPr>
        <dsp:cNvPr id="0" name=""/>
        <dsp:cNvSpPr/>
      </dsp:nvSpPr>
      <dsp:spPr>
        <a:xfrm rot="19440000">
          <a:off x="2501361" y="1260494"/>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2513727" y="1407928"/>
        <a:ext cx="302165" cy="328124"/>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4BBA50-A714-4BBA-A6DC-C4E77D29ABE6}" type="datetimeFigureOut">
              <a:rPr lang="en-US" smtClean="0"/>
              <a:t>8/1/2025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DDAD96-383F-410E-B05E-360BBF736145}" type="slidenum">
              <a:rPr lang="en-US" smtClean="0"/>
              <a:t>‹#›</a:t>
            </a:fld>
            <a:endParaRPr lang="en-US"/>
          </a:p>
        </p:txBody>
      </p:sp>
    </p:spTree>
    <p:extLst>
      <p:ext uri="{BB962C8B-B14F-4D97-AF65-F5344CB8AC3E}">
        <p14:creationId xmlns:p14="http://schemas.microsoft.com/office/powerpoint/2010/main" val="8945946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ADDAD96-383F-410E-B05E-360BBF736145}" type="slidenum">
              <a:rPr lang="en-US" smtClean="0"/>
              <a:t>6</a:t>
            </a:fld>
            <a:endParaRPr lang="en-US"/>
          </a:p>
        </p:txBody>
      </p:sp>
    </p:spTree>
    <p:extLst>
      <p:ext uri="{BB962C8B-B14F-4D97-AF65-F5344CB8AC3E}">
        <p14:creationId xmlns:p14="http://schemas.microsoft.com/office/powerpoint/2010/main" val="856770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ADDAD96-383F-410E-B05E-360BBF736145}" type="slidenum">
              <a:rPr lang="en-US" smtClean="0"/>
              <a:t>40</a:t>
            </a:fld>
            <a:endParaRPr lang="en-US"/>
          </a:p>
        </p:txBody>
      </p:sp>
    </p:spTree>
    <p:extLst>
      <p:ext uri="{BB962C8B-B14F-4D97-AF65-F5344CB8AC3E}">
        <p14:creationId xmlns:p14="http://schemas.microsoft.com/office/powerpoint/2010/main" val="1658594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ADDAD96-383F-410E-B05E-360BBF736145}" type="slidenum">
              <a:rPr lang="en-US" smtClean="0"/>
              <a:t>46</a:t>
            </a:fld>
            <a:endParaRPr lang="en-US"/>
          </a:p>
        </p:txBody>
      </p:sp>
    </p:spTree>
    <p:extLst>
      <p:ext uri="{BB962C8B-B14F-4D97-AF65-F5344CB8AC3E}">
        <p14:creationId xmlns:p14="http://schemas.microsoft.com/office/powerpoint/2010/main" val="1124901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ADDAD96-383F-410E-B05E-360BBF736145}" type="slidenum">
              <a:rPr lang="en-US" smtClean="0"/>
              <a:t>62</a:t>
            </a:fld>
            <a:endParaRPr lang="en-US"/>
          </a:p>
        </p:txBody>
      </p:sp>
    </p:spTree>
    <p:extLst>
      <p:ext uri="{BB962C8B-B14F-4D97-AF65-F5344CB8AC3E}">
        <p14:creationId xmlns:p14="http://schemas.microsoft.com/office/powerpoint/2010/main" val="8944758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20935178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2" descr="Minnesota State logo."/>
          <p:cNvPicPr>
            <a:picLocks noChangeAspect="1"/>
          </p:cNvPicPr>
          <p:nvPr userDrawn="1"/>
        </p:nvPicPr>
        <p:blipFill rotWithShape="1">
          <a:blip r:embed="rId2">
            <a:extLst>
              <a:ext uri="{28A0092B-C50C-407E-A947-70E740481C1C}">
                <a14:useLocalDpi xmlns:a14="http://schemas.microsoft.com/office/drawing/2010/main" val="0"/>
              </a:ext>
            </a:extLst>
          </a:blip>
          <a:srcRect l="5000" t="36298" r="5000"/>
          <a:stretch/>
        </p:blipFill>
        <p:spPr>
          <a:xfrm>
            <a:off x="457199" y="539279"/>
            <a:ext cx="11284831" cy="2934056"/>
          </a:xfrm>
          <a:prstGeom prst="rect">
            <a:avLst/>
          </a:prstGeom>
        </p:spPr>
      </p:pic>
      <p:pic>
        <p:nvPicPr>
          <p:cNvPr id="4" name="Picture 3">
            <a:extLs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5817" y="3749171"/>
            <a:ext cx="12673413" cy="160530"/>
          </a:xfrm>
          <a:prstGeom prst="rect">
            <a:avLst/>
          </a:prstGeom>
        </p:spPr>
      </p:pic>
      <p:sp>
        <p:nvSpPr>
          <p:cNvPr id="5" name="Text Placeholder 7"/>
          <p:cNvSpPr>
            <a:spLocks noGrp="1"/>
          </p:cNvSpPr>
          <p:nvPr>
            <p:ph type="body" sz="quarter" idx="10" hasCustomPrompt="1"/>
          </p:nvPr>
        </p:nvSpPr>
        <p:spPr>
          <a:xfrm>
            <a:off x="8290133" y="3124200"/>
            <a:ext cx="2667000" cy="457200"/>
          </a:xfrm>
          <a:prstGeom prst="rect">
            <a:avLst/>
          </a:prstGeom>
        </p:spPr>
        <p:txBody>
          <a:bodyPr>
            <a:normAutofit/>
          </a:bodyPr>
          <a:lstStyle>
            <a:lvl1pPr marL="0" indent="0" algn="r">
              <a:buNone/>
              <a:defRPr sz="1800" b="0">
                <a:solidFill>
                  <a:srgbClr val="003C66"/>
                </a:solidFill>
              </a:defRPr>
            </a:lvl1pPr>
          </a:lstStyle>
          <a:p>
            <a:pPr lvl="0"/>
            <a:r>
              <a:rPr lang="en-US"/>
              <a:t>Click to edit Date</a:t>
            </a:r>
          </a:p>
        </p:txBody>
      </p:sp>
      <p:sp>
        <p:nvSpPr>
          <p:cNvPr id="6" name="Text Placeholder 9"/>
          <p:cNvSpPr>
            <a:spLocks noGrp="1"/>
          </p:cNvSpPr>
          <p:nvPr>
            <p:ph type="body" sz="quarter" idx="11" hasCustomPrompt="1"/>
          </p:nvPr>
        </p:nvSpPr>
        <p:spPr>
          <a:xfrm>
            <a:off x="7604333" y="3468688"/>
            <a:ext cx="3352800" cy="417512"/>
          </a:xfrm>
          <a:prstGeom prst="rect">
            <a:avLst/>
          </a:prstGeom>
        </p:spPr>
        <p:txBody>
          <a:bodyPr>
            <a:noAutofit/>
          </a:bodyPr>
          <a:lstStyle>
            <a:lvl1pPr marL="0" indent="0" algn="r">
              <a:buNone/>
              <a:defRPr sz="1600" b="0">
                <a:solidFill>
                  <a:srgbClr val="003C66"/>
                </a:solidFill>
              </a:defRPr>
            </a:lvl1pPr>
          </a:lstStyle>
          <a:p>
            <a:pPr lvl="0"/>
            <a:r>
              <a:rPr lang="en-US"/>
              <a:t>Click to edit DEPARMENT NAME</a:t>
            </a:r>
          </a:p>
        </p:txBody>
      </p:sp>
      <p:sp>
        <p:nvSpPr>
          <p:cNvPr id="7" name="Text Placeholder 13"/>
          <p:cNvSpPr>
            <a:spLocks noGrp="1"/>
          </p:cNvSpPr>
          <p:nvPr>
            <p:ph type="body" sz="quarter" idx="13" hasCustomPrompt="1"/>
          </p:nvPr>
        </p:nvSpPr>
        <p:spPr>
          <a:xfrm>
            <a:off x="1255519" y="5105400"/>
            <a:ext cx="2667000" cy="533400"/>
          </a:xfrm>
          <a:prstGeom prst="rect">
            <a:avLst/>
          </a:prstGeom>
        </p:spPr>
        <p:txBody>
          <a:bodyPr>
            <a:normAutofit/>
          </a:bodyPr>
          <a:lstStyle>
            <a:lvl1pPr marL="0" indent="0">
              <a:buNone/>
              <a:defRPr sz="2000" b="1">
                <a:solidFill>
                  <a:srgbClr val="009F4D"/>
                </a:solidFill>
              </a:defRPr>
            </a:lvl1pPr>
          </a:lstStyle>
          <a:p>
            <a:pPr lvl="0"/>
            <a:r>
              <a:rPr lang="en-US"/>
              <a:t>Click to edit Subhead</a:t>
            </a:r>
          </a:p>
        </p:txBody>
      </p:sp>
      <p:sp>
        <p:nvSpPr>
          <p:cNvPr id="8" name="Text Placeholder 4" title="Text Box with MINNESOTA STATE typed in gray"/>
          <p:cNvSpPr>
            <a:spLocks noGrp="1"/>
          </p:cNvSpPr>
          <p:nvPr>
            <p:ph type="body" sz="quarter" idx="14"/>
          </p:nvPr>
        </p:nvSpPr>
        <p:spPr>
          <a:xfrm>
            <a:off x="1255519" y="5715000"/>
            <a:ext cx="2819400" cy="381000"/>
          </a:xfrm>
          <a:prstGeom prst="rect">
            <a:avLst/>
          </a:prstGeom>
        </p:spPr>
        <p:txBody>
          <a:bodyPr>
            <a:normAutofit/>
          </a:bodyPr>
          <a:lstStyle>
            <a:lvl1pPr marL="0" indent="0">
              <a:buNone/>
              <a:defRPr sz="1400" b="1">
                <a:solidFill>
                  <a:schemeClr val="bg1">
                    <a:lumMod val="50000"/>
                  </a:schemeClr>
                </a:solidFill>
                <a:latin typeface="+mn-lt"/>
              </a:defRPr>
            </a:lvl1pPr>
          </a:lstStyle>
          <a:p>
            <a:pPr lvl="0"/>
            <a:r>
              <a:rPr lang="en-US"/>
              <a:t>Click to edit Master text styles</a:t>
            </a:r>
          </a:p>
        </p:txBody>
      </p:sp>
      <p:sp>
        <p:nvSpPr>
          <p:cNvPr id="9" name="Title 1"/>
          <p:cNvSpPr>
            <a:spLocks noGrp="1"/>
          </p:cNvSpPr>
          <p:nvPr>
            <p:ph type="title"/>
          </p:nvPr>
        </p:nvSpPr>
        <p:spPr>
          <a:xfrm>
            <a:off x="1255519" y="3779839"/>
            <a:ext cx="9701614" cy="1325563"/>
          </a:xfrm>
        </p:spPr>
        <p:txBody>
          <a:bodyPr>
            <a:normAutofit/>
          </a:bodyPr>
          <a:lstStyle>
            <a:lvl1pPr>
              <a:defRPr sz="4000" b="1"/>
            </a:lvl1pPr>
          </a:lstStyle>
          <a:p>
            <a:r>
              <a:rPr lang="en-US"/>
              <a:t>Click to edit Master title style</a:t>
            </a:r>
          </a:p>
        </p:txBody>
      </p:sp>
    </p:spTree>
    <p:extLst>
      <p:ext uri="{BB962C8B-B14F-4D97-AF65-F5344CB8AC3E}">
        <p14:creationId xmlns:p14="http://schemas.microsoft.com/office/powerpoint/2010/main" val="37942899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TextBox 2" descr="30 East 7th Street, Suite 350&#10;St. Paul, MN  55101-7804&#10;&#10;Phone: 651-201-1800&#10;Toll-free: 888-667-2848&#10;&#10;www.mnscu.edu&#10;" title="Text box with Minnesota State address, phone numbers, and website address"/>
          <p:cNvSpPr txBox="1"/>
          <p:nvPr userDrawn="1"/>
        </p:nvSpPr>
        <p:spPr>
          <a:xfrm>
            <a:off x="4004930" y="2713207"/>
            <a:ext cx="4182140" cy="2616101"/>
          </a:xfrm>
          <a:prstGeom prst="rect">
            <a:avLst/>
          </a:prstGeom>
          <a:noFill/>
        </p:spPr>
        <p:txBody>
          <a:bodyPr wrap="square" rtlCol="0">
            <a:spAutoFit/>
          </a:bodyPr>
          <a:lstStyle/>
          <a:p>
            <a:pPr lvl="0" algn="ctr"/>
            <a:r>
              <a:rPr lang="en-US" sz="2400" b="0">
                <a:solidFill>
                  <a:srgbClr val="003C66"/>
                </a:solidFill>
              </a:rPr>
              <a:t>30 East 7th Street, Suite 350</a:t>
            </a:r>
          </a:p>
          <a:p>
            <a:pPr lvl="0" algn="ctr"/>
            <a:r>
              <a:rPr lang="en-US" sz="2400" b="0">
                <a:solidFill>
                  <a:srgbClr val="003C66"/>
                </a:solidFill>
              </a:rPr>
              <a:t>St. Paul, MN  55101-7804</a:t>
            </a:r>
          </a:p>
          <a:p>
            <a:pPr lvl="0" algn="ctr"/>
            <a:endParaRPr lang="en-US" sz="2400" b="0">
              <a:solidFill>
                <a:srgbClr val="003C66"/>
              </a:solidFill>
            </a:endParaRPr>
          </a:p>
          <a:p>
            <a:pPr lvl="0" algn="ctr"/>
            <a:r>
              <a:rPr lang="en-US" sz="2400" b="0">
                <a:solidFill>
                  <a:srgbClr val="003C66"/>
                </a:solidFill>
              </a:rPr>
              <a:t>651-201-1800</a:t>
            </a:r>
          </a:p>
          <a:p>
            <a:pPr lvl="0" algn="ctr"/>
            <a:r>
              <a:rPr lang="en-US" sz="2400" b="0">
                <a:solidFill>
                  <a:srgbClr val="003C66"/>
                </a:solidFill>
              </a:rPr>
              <a:t>888-667-2848</a:t>
            </a:r>
          </a:p>
          <a:p>
            <a:pPr lvl="0" algn="ctr"/>
            <a:endParaRPr lang="en-US" sz="2400" b="0">
              <a:solidFill>
                <a:schemeClr val="bg2"/>
              </a:solidFill>
            </a:endParaRPr>
          </a:p>
          <a:p>
            <a:pPr lvl="0" algn="ctr"/>
            <a:r>
              <a:rPr lang="en-US" sz="2000" b="1" baseline="0">
                <a:solidFill>
                  <a:srgbClr val="009F4D"/>
                </a:solidFill>
              </a:rPr>
              <a:t>MinnState.edu</a:t>
            </a:r>
          </a:p>
        </p:txBody>
      </p:sp>
      <p:pic>
        <p:nvPicPr>
          <p:cNvPr id="4" name="Picture 3" descr="Minnesota Stat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29000" y="439397"/>
            <a:ext cx="5334000" cy="1795604"/>
          </a:xfrm>
          <a:prstGeom prst="rect">
            <a:avLst/>
          </a:prstGeom>
        </p:spPr>
      </p:pic>
      <p:sp>
        <p:nvSpPr>
          <p:cNvPr id="5" name="TextBox 4" descr="MINNESOTA STATE IS AN AFFIRMATIVE ACTION, EQUAL OPPORTUNITY EMPLOYER AND EDUCATOR.&#10;" title="EEOE Statement"/>
          <p:cNvSpPr txBox="1"/>
          <p:nvPr userDrawn="1"/>
        </p:nvSpPr>
        <p:spPr>
          <a:xfrm>
            <a:off x="0" y="5849597"/>
            <a:ext cx="12192000" cy="707886"/>
          </a:xfrm>
          <a:prstGeom prst="rect">
            <a:avLst/>
          </a:prstGeom>
          <a:noFill/>
        </p:spPr>
        <p:txBody>
          <a:bodyPr wrap="square" rtlCol="0">
            <a:spAutoFit/>
          </a:bodyPr>
          <a:lstStyle/>
          <a:p>
            <a:pPr algn="ctr" rtl="0"/>
            <a:r>
              <a:rPr lang="en-US" sz="1000" b="0" i="0" kern="1200">
                <a:solidFill>
                  <a:schemeClr val="tx1"/>
                </a:solidFill>
                <a:effectLst/>
                <a:latin typeface="+mn-lt"/>
                <a:ea typeface="+mn-ea"/>
                <a:cs typeface="+mn-cs"/>
              </a:rPr>
              <a:t>This document is available in alternative formats to individuals with disabilities. </a:t>
            </a:r>
            <a:br>
              <a:rPr lang="en-US" sz="1000" b="0" i="0" kern="1200">
                <a:solidFill>
                  <a:schemeClr val="tx1"/>
                </a:solidFill>
                <a:effectLst/>
                <a:latin typeface="+mn-lt"/>
                <a:ea typeface="+mn-ea"/>
                <a:cs typeface="+mn-cs"/>
              </a:rPr>
            </a:br>
            <a:r>
              <a:rPr lang="en-US" sz="1000" b="0" i="0" kern="1200">
                <a:solidFill>
                  <a:schemeClr val="tx1"/>
                </a:solidFill>
                <a:effectLst/>
                <a:latin typeface="+mn-lt"/>
                <a:ea typeface="+mn-ea"/>
                <a:cs typeface="+mn-cs"/>
              </a:rPr>
              <a:t>To request an alternate format, contact Human Resources at 651-201-1664.</a:t>
            </a:r>
          </a:p>
          <a:p>
            <a:pPr algn="ctr" rtl="0"/>
            <a:r>
              <a:rPr lang="en-US" sz="1000" b="0" i="0" kern="1200">
                <a:solidFill>
                  <a:schemeClr val="tx1"/>
                </a:solidFill>
                <a:effectLst/>
                <a:latin typeface="+mn-lt"/>
                <a:ea typeface="+mn-ea"/>
                <a:cs typeface="+mn-cs"/>
              </a:rPr>
              <a:t>Individuals with hearing or speech disabilities may contact us via their preferred Telecommunications Relay Service.</a:t>
            </a:r>
          </a:p>
          <a:p>
            <a:pPr algn="ctr" rtl="0"/>
            <a:r>
              <a:rPr lang="en-US" sz="1000" b="0" i="0" kern="1200">
                <a:solidFill>
                  <a:schemeClr val="tx1"/>
                </a:solidFill>
                <a:effectLst/>
                <a:latin typeface="+mn-lt"/>
                <a:ea typeface="+mn-ea"/>
                <a:cs typeface="+mn-cs"/>
              </a:rPr>
              <a:t>Minnesota State is an affirmative action, equal opportunity employer and educator.</a:t>
            </a:r>
          </a:p>
        </p:txBody>
      </p:sp>
    </p:spTree>
    <p:extLst>
      <p:ext uri="{BB962C8B-B14F-4D97-AF65-F5344CB8AC3E}">
        <p14:creationId xmlns:p14="http://schemas.microsoft.com/office/powerpoint/2010/main" val="4143992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cSld name="1_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6AB1BF-0FAF-40E7-BB00-6DCE18D9E78D}" type="datetimeFigureOut">
              <a:rPr lang="en-US" smtClean="0"/>
              <a:pPr/>
              <a:t>8/1/2025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66880-CDBF-49D6-AC11-FC224198F8D7}" type="slidenum">
              <a:rPr lang="en-US" smtClean="0"/>
              <a:pPr/>
              <a:t>‹#›</a:t>
            </a:fld>
            <a:endParaRPr lang="en-US"/>
          </a:p>
        </p:txBody>
      </p:sp>
    </p:spTree>
    <p:extLst>
      <p:ext uri="{BB962C8B-B14F-4D97-AF65-F5344CB8AC3E}">
        <p14:creationId xmlns:p14="http://schemas.microsoft.com/office/powerpoint/2010/main" val="2041057076"/>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9"/>
          <p:cNvGrpSpPr>
            <a:grpSpLocks noChangeAspect="1"/>
          </p:cNvGrpSpPr>
          <p:nvPr/>
        </p:nvGrpSpPr>
        <p:grpSpPr bwMode="hidden">
          <a:xfrm>
            <a:off x="282220" y="5353963"/>
            <a:ext cx="11631168"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2" name="Title 1"/>
          <p:cNvSpPr>
            <a:spLocks noGrp="1"/>
          </p:cNvSpPr>
          <p:nvPr>
            <p:ph type="ctrTitle"/>
          </p:nvPr>
        </p:nvSpPr>
        <p:spPr>
          <a:xfrm>
            <a:off x="914400" y="1600200"/>
            <a:ext cx="10363200" cy="1780108"/>
          </a:xfrm>
        </p:spPr>
        <p:txBody>
          <a:bodyPr anchor="b">
            <a:normAutofit/>
          </a:bodyPr>
          <a:lstStyle>
            <a:lvl1pPr>
              <a:defRPr sz="4400">
                <a:solidFill>
                  <a:srgbClr val="FFFFFF"/>
                </a:solidFill>
              </a:defRPr>
            </a:lvl1pPr>
          </a:lstStyle>
          <a:p>
            <a:r>
              <a:rPr lang="en-US"/>
              <a:t>Click to edit Master title style</a:t>
            </a:r>
          </a:p>
        </p:txBody>
      </p:sp>
      <p:sp>
        <p:nvSpPr>
          <p:cNvPr id="3" name="Subtitle 2"/>
          <p:cNvSpPr>
            <a:spLocks noGrp="1"/>
          </p:cNvSpPr>
          <p:nvPr>
            <p:ph type="subTitle" idx="1"/>
          </p:nvPr>
        </p:nvSpPr>
        <p:spPr>
          <a:xfrm>
            <a:off x="1828800" y="3556001"/>
            <a:ext cx="85344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26AB1BF-0FAF-40E7-BB00-6DCE18D9E78D}" type="datetimeFigureOut">
              <a:rPr lang="en-US" smtClean="0"/>
              <a:pPr/>
              <a:t>8/1/2025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66880-CDBF-49D6-AC11-FC224198F8D7}" type="slidenum">
              <a:rPr lang="en-US" smtClean="0"/>
              <a:pPr/>
              <a:t>‹#›</a:t>
            </a:fld>
            <a:endParaRPr lang="en-US"/>
          </a:p>
        </p:txBody>
      </p:sp>
    </p:spTree>
    <p:extLst>
      <p:ext uri="{BB962C8B-B14F-4D97-AF65-F5344CB8AC3E}">
        <p14:creationId xmlns:p14="http://schemas.microsoft.com/office/powerpoint/2010/main" val="3355526"/>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6AB1BF-0FAF-40E7-BB00-6DCE18D9E78D}" type="datetimeFigureOut">
              <a:rPr lang="en-US" smtClean="0"/>
              <a:pPr/>
              <a:t>8/1/2025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66880-CDBF-49D6-AC11-FC224198F8D7}" type="slidenum">
              <a:rPr lang="en-US" smtClean="0"/>
              <a:pPr/>
              <a:t>‹#›</a:t>
            </a:fld>
            <a:endParaRPr lang="en-US"/>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11699418"/>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228600"/>
            <a:ext cx="11594592"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Freeform 14"/>
          <p:cNvSpPr>
            <a:spLocks/>
          </p:cNvSpPr>
          <p:nvPr/>
        </p:nvSpPr>
        <p:spPr bwMode="hidden">
          <a:xfrm>
            <a:off x="8063254" y="4203592"/>
            <a:ext cx="383523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 name="Freeform 18"/>
          <p:cNvSpPr>
            <a:spLocks/>
          </p:cNvSpPr>
          <p:nvPr/>
        </p:nvSpPr>
        <p:spPr bwMode="hidden">
          <a:xfrm>
            <a:off x="3492430" y="4075290"/>
            <a:ext cx="7392687"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 name="Freeform 22"/>
          <p:cNvSpPr>
            <a:spLocks/>
          </p:cNvSpPr>
          <p:nvPr/>
        </p:nvSpPr>
        <p:spPr bwMode="hidden">
          <a:xfrm>
            <a:off x="3771637" y="4087562"/>
            <a:ext cx="729064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 name="Freeform 26"/>
          <p:cNvSpPr>
            <a:spLocks/>
          </p:cNvSpPr>
          <p:nvPr/>
        </p:nvSpPr>
        <p:spPr bwMode="hidden">
          <a:xfrm>
            <a:off x="7479321" y="4074179"/>
            <a:ext cx="4410667"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13" name="Freeform 10"/>
          <p:cNvSpPr>
            <a:spLocks/>
          </p:cNvSpPr>
          <p:nvPr/>
        </p:nvSpPr>
        <p:spPr bwMode="hidden">
          <a:xfrm>
            <a:off x="282220" y="4058555"/>
            <a:ext cx="11631168"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 name="Title 1"/>
          <p:cNvSpPr>
            <a:spLocks noGrp="1"/>
          </p:cNvSpPr>
          <p:nvPr>
            <p:ph type="title"/>
          </p:nvPr>
        </p:nvSpPr>
        <p:spPr>
          <a:xfrm>
            <a:off x="920043" y="2463560"/>
            <a:ext cx="10363200" cy="1524000"/>
          </a:xfrm>
        </p:spPr>
        <p:txBody>
          <a:bodyPr anchor="t">
            <a:normAutofit/>
          </a:bodyPr>
          <a:lstStyle>
            <a:lvl1pPr algn="ctr">
              <a:defRPr sz="4400" b="0" cap="none"/>
            </a:lvl1pPr>
          </a:lstStyle>
          <a:p>
            <a:r>
              <a:rPr lang="en-US"/>
              <a:t>Click to edit Master title style</a:t>
            </a:r>
          </a:p>
        </p:txBody>
      </p:sp>
      <p:sp>
        <p:nvSpPr>
          <p:cNvPr id="3" name="Text Placeholder 2"/>
          <p:cNvSpPr>
            <a:spLocks noGrp="1"/>
          </p:cNvSpPr>
          <p:nvPr>
            <p:ph type="body" idx="1"/>
          </p:nvPr>
        </p:nvSpPr>
        <p:spPr>
          <a:xfrm>
            <a:off x="1823153" y="1437449"/>
            <a:ext cx="8556979"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26AB1BF-0FAF-40E7-BB00-6DCE18D9E78D}" type="datetimeFigureOut">
              <a:rPr lang="en-US" smtClean="0"/>
              <a:pPr/>
              <a:t>8/1/2025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66880-CDBF-49D6-AC11-FC224198F8D7}" type="slidenum">
              <a:rPr lang="en-US" smtClean="0"/>
              <a:pPr/>
              <a:t>‹#›</a:t>
            </a:fld>
            <a:endParaRPr lang="en-US"/>
          </a:p>
        </p:txBody>
      </p:sp>
    </p:spTree>
    <p:extLst>
      <p:ext uri="{BB962C8B-B14F-4D97-AF65-F5344CB8AC3E}">
        <p14:creationId xmlns:p14="http://schemas.microsoft.com/office/powerpoint/2010/main" val="3558556790"/>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A26AB1BF-0FAF-40E7-BB00-6DCE18D9E78D}" type="datetimeFigureOut">
              <a:rPr lang="en-US" smtClean="0"/>
              <a:pPr/>
              <a:t>8/1/2025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866880-CDBF-49D6-AC11-FC224198F8D7}" type="slidenum">
              <a:rPr lang="en-US" smtClean="0"/>
              <a:pPr/>
              <a:t>‹#›</a:t>
            </a:fld>
            <a:endParaRPr lang="en-US"/>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87869101"/>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3" y="3429005"/>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5"/>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26AB1BF-0FAF-40E7-BB00-6DCE18D9E78D}" type="datetimeFigureOut">
              <a:rPr lang="en-US" smtClean="0"/>
              <a:pPr/>
              <a:t>8/1/2025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866880-CDBF-49D6-AC11-FC224198F8D7}" type="slidenum">
              <a:rPr lang="en-US" smtClean="0"/>
              <a:pPr/>
              <a:t>‹#›</a:t>
            </a:fld>
            <a:endParaRPr lang="en-US"/>
          </a:p>
        </p:txBody>
      </p:sp>
    </p:spTree>
    <p:extLst>
      <p:ext uri="{BB962C8B-B14F-4D97-AF65-F5344CB8AC3E}">
        <p14:creationId xmlns:p14="http://schemas.microsoft.com/office/powerpoint/2010/main" val="2250545873"/>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26AB1BF-0FAF-40E7-BB00-6DCE18D9E78D}" type="datetimeFigureOut">
              <a:rPr lang="en-US" smtClean="0"/>
              <a:pPr/>
              <a:t>8/1/2025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866880-CDBF-49D6-AC11-FC224198F8D7}" type="slidenum">
              <a:rPr lang="en-US" smtClean="0"/>
              <a:pPr/>
              <a:t>‹#›</a:t>
            </a:fld>
            <a:endParaRPr lang="en-US"/>
          </a:p>
        </p:txBody>
      </p:sp>
    </p:spTree>
    <p:extLst>
      <p:ext uri="{BB962C8B-B14F-4D97-AF65-F5344CB8AC3E}">
        <p14:creationId xmlns:p14="http://schemas.microsoft.com/office/powerpoint/2010/main" val="2607493595"/>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6" name="Group 5"/>
          <p:cNvGrpSpPr>
            <a:grpSpLocks noChangeAspect="1"/>
          </p:cNvGrpSpPr>
          <p:nvPr/>
        </p:nvGrpSpPr>
        <p:grpSpPr bwMode="hidden">
          <a:xfrm>
            <a:off x="282220" y="714191"/>
            <a:ext cx="11631168"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2" name="Date Placeholder 1"/>
          <p:cNvSpPr>
            <a:spLocks noGrp="1"/>
          </p:cNvSpPr>
          <p:nvPr>
            <p:ph type="dt" sz="half" idx="10"/>
          </p:nvPr>
        </p:nvSpPr>
        <p:spPr/>
        <p:txBody>
          <a:bodyPr/>
          <a:lstStyle/>
          <a:p>
            <a:fld id="{A26AB1BF-0FAF-40E7-BB00-6DCE18D9E78D}" type="datetimeFigureOut">
              <a:rPr lang="en-US" smtClean="0"/>
              <a:pPr/>
              <a:t>8/1/2025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866880-CDBF-49D6-AC11-FC224198F8D7}" type="slidenum">
              <a:rPr lang="en-US" smtClean="0"/>
              <a:pPr/>
              <a:t>‹#›</a:t>
            </a:fld>
            <a:endParaRPr lang="en-US"/>
          </a:p>
        </p:txBody>
      </p:sp>
    </p:spTree>
    <p:extLst>
      <p:ext uri="{BB962C8B-B14F-4D97-AF65-F5344CB8AC3E}">
        <p14:creationId xmlns:p14="http://schemas.microsoft.com/office/powerpoint/2010/main" val="2837655753"/>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marL="0" indent="0">
              <a:buNone/>
              <a:defRPr b="1">
                <a:solidFill>
                  <a:schemeClr val="tx1"/>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6161667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Date Placeholder 4"/>
          <p:cNvSpPr>
            <a:spLocks noGrp="1"/>
          </p:cNvSpPr>
          <p:nvPr>
            <p:ph type="dt" sz="half" idx="10"/>
          </p:nvPr>
        </p:nvSpPr>
        <p:spPr/>
        <p:txBody>
          <a:bodyPr/>
          <a:lstStyle/>
          <a:p>
            <a:fld id="{A26AB1BF-0FAF-40E7-BB00-6DCE18D9E78D}" type="datetimeFigureOut">
              <a:rPr lang="en-US" smtClean="0"/>
              <a:pPr/>
              <a:t>8/1/2025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866880-CDBF-49D6-AC11-FC224198F8D7}" type="slidenum">
              <a:rPr lang="en-US" smtClean="0"/>
              <a:pPr/>
              <a:t>‹#›</a:t>
            </a:fld>
            <a:endParaRPr lang="en-US"/>
          </a:p>
        </p:txBody>
      </p:sp>
      <p:sp>
        <p:nvSpPr>
          <p:cNvPr id="4" name="Text Placeholder 3"/>
          <p:cNvSpPr>
            <a:spLocks noGrp="1"/>
          </p:cNvSpPr>
          <p:nvPr>
            <p:ph type="body" sz="half" idx="2"/>
          </p:nvPr>
        </p:nvSpPr>
        <p:spPr>
          <a:xfrm>
            <a:off x="1219200" y="3581405"/>
            <a:ext cx="44704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grpSp>
        <p:nvGrpSpPr>
          <p:cNvPr id="2" name="Group 23"/>
          <p:cNvGrpSpPr>
            <a:grpSpLocks noChangeAspect="1"/>
          </p:cNvGrpSpPr>
          <p:nvPr/>
        </p:nvGrpSpPr>
        <p:grpSpPr bwMode="hidden">
          <a:xfrm>
            <a:off x="282220" y="714191"/>
            <a:ext cx="11631168"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22" name="Title 21"/>
          <p:cNvSpPr>
            <a:spLocks noGrp="1"/>
          </p:cNvSpPr>
          <p:nvPr>
            <p:ph type="title"/>
          </p:nvPr>
        </p:nvSpPr>
        <p:spPr>
          <a:xfrm>
            <a:off x="1219200" y="2286000"/>
            <a:ext cx="4470400" cy="1252728"/>
          </a:xfrm>
        </p:spPr>
        <p:txBody>
          <a:bodyPr anchor="b">
            <a:noAutofit/>
          </a:bodyPr>
          <a:lstStyle>
            <a:lvl1pPr algn="l">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6202617" y="1828800"/>
            <a:ext cx="5205435"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0018694"/>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228600"/>
            <a:ext cx="11594592"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9" name="Group 8"/>
          <p:cNvGrpSpPr>
            <a:grpSpLocks noChangeAspect="1"/>
          </p:cNvGrpSpPr>
          <p:nvPr/>
        </p:nvGrpSpPr>
        <p:grpSpPr bwMode="hidden">
          <a:xfrm>
            <a:off x="282220" y="5353963"/>
            <a:ext cx="11631168"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2" name="Title 1"/>
          <p:cNvSpPr>
            <a:spLocks noGrp="1"/>
          </p:cNvSpPr>
          <p:nvPr>
            <p:ph type="title"/>
          </p:nvPr>
        </p:nvSpPr>
        <p:spPr>
          <a:xfrm>
            <a:off x="6498877" y="338667"/>
            <a:ext cx="5083527" cy="2429934"/>
          </a:xfrm>
        </p:spPr>
        <p:txBody>
          <a:bodyPr anchor="b">
            <a:normAutofit/>
          </a:bodyPr>
          <a:lstStyle>
            <a:lvl1pPr algn="l">
              <a:defRPr sz="2800" b="0">
                <a:solidFill>
                  <a:srgbClr val="FFFFFF"/>
                </a:solidFill>
              </a:defRPr>
            </a:lvl1pPr>
          </a:lstStyle>
          <a:p>
            <a:r>
              <a:rPr lang="en-US"/>
              <a:t>Click to edit Master title style</a:t>
            </a:r>
          </a:p>
        </p:txBody>
      </p:sp>
      <p:sp>
        <p:nvSpPr>
          <p:cNvPr id="4" name="Text Placeholder 3"/>
          <p:cNvSpPr>
            <a:spLocks noGrp="1"/>
          </p:cNvSpPr>
          <p:nvPr>
            <p:ph type="body" sz="half" idx="2"/>
          </p:nvPr>
        </p:nvSpPr>
        <p:spPr>
          <a:xfrm>
            <a:off x="6491114" y="2785533"/>
            <a:ext cx="5091289"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26AB1BF-0FAF-40E7-BB00-6DCE18D9E78D}" type="datetimeFigureOut">
              <a:rPr lang="en-US" smtClean="0"/>
              <a:pPr/>
              <a:t>8/1/2025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866880-CDBF-49D6-AC11-FC224198F8D7}" type="slidenum">
              <a:rPr lang="en-US" smtClean="0"/>
              <a:pPr/>
              <a:t>‹#›</a:t>
            </a:fld>
            <a:endParaRPr lang="en-US"/>
          </a:p>
        </p:txBody>
      </p:sp>
      <p:sp>
        <p:nvSpPr>
          <p:cNvPr id="3" name="Picture Placeholder 2"/>
          <p:cNvSpPr>
            <a:spLocks noGrp="1"/>
          </p:cNvSpPr>
          <p:nvPr>
            <p:ph type="pic" idx="1"/>
          </p:nvPr>
        </p:nvSpPr>
        <p:spPr>
          <a:xfrm>
            <a:off x="1117600" y="1371600"/>
            <a:ext cx="475488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Tree>
    <p:extLst>
      <p:ext uri="{BB962C8B-B14F-4D97-AF65-F5344CB8AC3E}">
        <p14:creationId xmlns:p14="http://schemas.microsoft.com/office/powerpoint/2010/main" val="867524661"/>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6AB1BF-0FAF-40E7-BB00-6DCE18D9E78D}" type="datetimeFigureOut">
              <a:rPr lang="en-US" smtClean="0"/>
              <a:pPr/>
              <a:t>8/1/2025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66880-CDBF-49D6-AC11-FC224198F8D7}" type="slidenum">
              <a:rPr lang="en-US" smtClean="0"/>
              <a:pPr/>
              <a:t>‹#›</a:t>
            </a:fld>
            <a:endParaRPr lang="en-US"/>
          </a:p>
        </p:txBody>
      </p:sp>
    </p:spTree>
    <p:extLst>
      <p:ext uri="{BB962C8B-B14F-4D97-AF65-F5344CB8AC3E}">
        <p14:creationId xmlns:p14="http://schemas.microsoft.com/office/powerpoint/2010/main" val="1151440429"/>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304800" y="228600"/>
            <a:ext cx="11594592"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Date Placeholder 3"/>
          <p:cNvSpPr>
            <a:spLocks noGrp="1"/>
          </p:cNvSpPr>
          <p:nvPr>
            <p:ph type="dt" sz="half" idx="10"/>
          </p:nvPr>
        </p:nvSpPr>
        <p:spPr/>
        <p:txBody>
          <a:bodyPr/>
          <a:lstStyle/>
          <a:p>
            <a:fld id="{A26AB1BF-0FAF-40E7-BB00-6DCE18D9E78D}" type="datetimeFigureOut">
              <a:rPr lang="en-US" smtClean="0"/>
              <a:pPr/>
              <a:t>8/1/2025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66880-CDBF-49D6-AC11-FC224198F8D7}" type="slidenum">
              <a:rPr lang="en-US" smtClean="0"/>
              <a:pPr/>
              <a:t>‹#›</a:t>
            </a:fld>
            <a:endParaRPr lang="en-US"/>
          </a:p>
        </p:txBody>
      </p:sp>
      <p:grpSp>
        <p:nvGrpSpPr>
          <p:cNvPr id="15" name="Group 14"/>
          <p:cNvGrpSpPr>
            <a:grpSpLocks noChangeAspect="1"/>
          </p:cNvGrpSpPr>
          <p:nvPr/>
        </p:nvGrpSpPr>
        <p:grpSpPr bwMode="hidden">
          <a:xfrm>
            <a:off x="282220" y="714191"/>
            <a:ext cx="11631168"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2" name="Vertical Title 1"/>
          <p:cNvSpPr>
            <a:spLocks noGrp="1"/>
          </p:cNvSpPr>
          <p:nvPr>
            <p:ph type="title" orient="vert"/>
          </p:nvPr>
        </p:nvSpPr>
        <p:spPr>
          <a:xfrm>
            <a:off x="8839200" y="1447803"/>
            <a:ext cx="2743200" cy="4487333"/>
          </a:xfrm>
        </p:spPr>
        <p:txBody>
          <a:bodyPr vert="eaVert" anchor="ctr"/>
          <a:lstStyle>
            <a:lvl1pPr algn="l">
              <a:defRPr>
                <a:solidFill>
                  <a:schemeClr val="tx2"/>
                </a:solidFill>
              </a:defRPr>
            </a:lvl1pPr>
          </a:lstStyle>
          <a:p>
            <a:r>
              <a:rPr lang="en-US"/>
              <a:t>Click to edit Master title style</a:t>
            </a:r>
          </a:p>
        </p:txBody>
      </p:sp>
      <p:sp>
        <p:nvSpPr>
          <p:cNvPr id="3" name="Vertical Text Placeholder 2"/>
          <p:cNvSpPr>
            <a:spLocks noGrp="1"/>
          </p:cNvSpPr>
          <p:nvPr>
            <p:ph type="body" orient="vert" idx="1"/>
          </p:nvPr>
        </p:nvSpPr>
        <p:spPr>
          <a:xfrm>
            <a:off x="609600" y="1447800"/>
            <a:ext cx="80264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7737630"/>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normAutofit/>
          </a:bodyPr>
          <a:lstStyle>
            <a:lvl1pPr marL="0" indent="0">
              <a:buNone/>
              <a:defRPr sz="3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495929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954613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20" name="Picture 19"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31368802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Rectangle 6">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6" name="Picture 15"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805570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0011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297311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32886759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709099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6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304800" y="228600"/>
            <a:ext cx="11594592"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8" name="Group 15"/>
          <p:cNvGrpSpPr>
            <a:grpSpLocks noChangeAspect="1"/>
          </p:cNvGrpSpPr>
          <p:nvPr/>
        </p:nvGrpSpPr>
        <p:grpSpPr bwMode="hidden">
          <a:xfrm>
            <a:off x="282220" y="1679429"/>
            <a:ext cx="11631168"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2" name="Title Placeholder 1"/>
          <p:cNvSpPr>
            <a:spLocks noGrp="1"/>
          </p:cNvSpPr>
          <p:nvPr>
            <p:ph type="title"/>
          </p:nvPr>
        </p:nvSpPr>
        <p:spPr>
          <a:xfrm>
            <a:off x="609600" y="338328"/>
            <a:ext cx="10972800" cy="1252728"/>
          </a:xfrm>
          <a:prstGeom prst="rect">
            <a:avLst/>
          </a:prstGeom>
        </p:spPr>
        <p:txBody>
          <a:bodyPr vert="horz" lIns="91440" tIns="45720" rIns="91440" bIns="45720" rtlCol="0" anchor="ctr">
            <a:normAutofit/>
          </a:bodyPr>
          <a:lstStyle/>
          <a:p>
            <a:r>
              <a:rPr lang="en-US"/>
              <a:t>Click to edit Master title style</a:t>
            </a:r>
          </a:p>
        </p:txBody>
      </p:sp>
      <p:sp>
        <p:nvSpPr>
          <p:cNvPr id="4" name="Date Placeholder 3"/>
          <p:cNvSpPr>
            <a:spLocks noGrp="1"/>
          </p:cNvSpPr>
          <p:nvPr>
            <p:ph type="dt" sz="half" idx="2"/>
          </p:nvPr>
        </p:nvSpPr>
        <p:spPr>
          <a:xfrm>
            <a:off x="6884896" y="6250169"/>
            <a:ext cx="5048920" cy="365125"/>
          </a:xfrm>
          <a:prstGeom prst="rect">
            <a:avLst/>
          </a:prstGeom>
        </p:spPr>
        <p:txBody>
          <a:bodyPr vert="horz" lIns="91440" tIns="45720" rIns="91440" bIns="45720" rtlCol="0" anchor="ctr"/>
          <a:lstStyle>
            <a:lvl1pPr algn="r">
              <a:defRPr sz="1000">
                <a:solidFill>
                  <a:schemeClr val="tx2"/>
                </a:solidFill>
              </a:defRPr>
            </a:lvl1pPr>
          </a:lstStyle>
          <a:p>
            <a:fld id="{A26AB1BF-0FAF-40E7-BB00-6DCE18D9E78D}" type="datetimeFigureOut">
              <a:rPr lang="en-US" smtClean="0"/>
              <a:pPr/>
              <a:t>8/1/2025</a:t>
            </a:fld>
            <a:endParaRPr lang="en-US"/>
          </a:p>
        </p:txBody>
      </p:sp>
      <p:sp>
        <p:nvSpPr>
          <p:cNvPr id="5" name="Footer Placeholder 4"/>
          <p:cNvSpPr>
            <a:spLocks noGrp="1"/>
          </p:cNvSpPr>
          <p:nvPr>
            <p:ph type="ftr" sz="quarter" idx="3"/>
          </p:nvPr>
        </p:nvSpPr>
        <p:spPr>
          <a:xfrm>
            <a:off x="258188" y="6250169"/>
            <a:ext cx="504892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5321452" y="6250168"/>
            <a:ext cx="1549101" cy="365125"/>
          </a:xfrm>
          <a:prstGeom prst="rect">
            <a:avLst/>
          </a:prstGeom>
        </p:spPr>
        <p:txBody>
          <a:bodyPr vert="horz" lIns="91440" tIns="45720" rIns="91440" bIns="45720" rtlCol="0" anchor="ctr"/>
          <a:lstStyle>
            <a:lvl1pPr algn="ctr">
              <a:defRPr sz="1000">
                <a:solidFill>
                  <a:schemeClr val="tx2"/>
                </a:solidFill>
              </a:defRPr>
            </a:lvl1pPr>
          </a:lstStyle>
          <a:p>
            <a:fld id="{20866880-CDBF-49D6-AC11-FC224198F8D7}" type="slidenum">
              <a:rPr lang="en-US" smtClean="0"/>
              <a:pPr/>
              <a:t>‹#›</a:t>
            </a:fld>
            <a:endParaRPr lang="en-US"/>
          </a:p>
        </p:txBody>
      </p:sp>
      <p:sp>
        <p:nvSpPr>
          <p:cNvPr id="3" name="Text Placeholder 2"/>
          <p:cNvSpPr>
            <a:spLocks noGrp="1"/>
          </p:cNvSpPr>
          <p:nvPr>
            <p:ph type="body" idx="1"/>
          </p:nvPr>
        </p:nvSpPr>
        <p:spPr>
          <a:xfrm>
            <a:off x="1162760" y="2675467"/>
            <a:ext cx="9877777" cy="345069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833138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spd="slow">
    <p:wipe/>
  </p:transition>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vapEpQmz86o" TargetMode="Externa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hyperlink" Target="https://youtu.be/8_IY-pFK3qI?si=bC4ih-EqHQM79Dj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sv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11.sv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hyperlink" Target="https://creativecommons.org/licenses/by-nc-sa/3.0/" TargetMode="External"/><Relationship Id="rId4" Type="http://schemas.openxmlformats.org/officeDocument/2006/relationships/hyperlink" Target="https://netivist.org/debate/affirmative-action-pros-and-cons"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11.svg"/><Relationship Id="rId3" Type="http://schemas.microsoft.com/office/2018/10/relationships/comments" Target="../comments/modernComment_108_FADB83F7.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hyperlink" Target="https://creativecommons.org/licenses/by-nc-nd/3.0/" TargetMode="External"/><Relationship Id="rId5" Type="http://schemas.openxmlformats.org/officeDocument/2006/relationships/hyperlink" Target="https://rrspence2002.deviantart.com/art/Happy-middle-age-couple-687269499" TargetMode="Externa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11.sv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0.png"/><Relationship Id="rId5" Type="http://schemas.openxmlformats.org/officeDocument/2006/relationships/hyperlink" Target="https://creativecommons.org/licenses/by/3.0/" TargetMode="External"/><Relationship Id="rId4" Type="http://schemas.openxmlformats.org/officeDocument/2006/relationships/hyperlink" Target="https://courses.lumenlearning.com/wmopen-concepts-statistics/chapter/types-of-statistical-studies-3-of-4/" TargetMode="External"/></Relationships>
</file>

<file path=ppt/slides/_rels/slide15.xml.rels><?xml version="1.0" encoding="UTF-8" standalone="yes"?>
<Relationships xmlns="http://schemas.openxmlformats.org/package/2006/relationships"><Relationship Id="rId3" Type="http://schemas.microsoft.com/office/2018/10/relationships/comments" Target="../comments/modernComment_109_FF4D9B55.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hyperlink" Target="https://creativecommons.org/licenses/by-nc-sa/3.0/" TargetMode="External"/><Relationship Id="rId5" Type="http://schemas.openxmlformats.org/officeDocument/2006/relationships/hyperlink" Target="https://kpu.pressbooks.pub/bcanders2000/chapter/a-case-study-development-of-the-seniors-program/" TargetMode="Externa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11.sv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10.png"/><Relationship Id="rId5" Type="http://schemas.openxmlformats.org/officeDocument/2006/relationships/hyperlink" Target="https://creativecommons.org/licenses/by-nd/3.0/" TargetMode="External"/><Relationship Id="rId4" Type="http://schemas.openxmlformats.org/officeDocument/2006/relationships/hyperlink" Target="http://perierga.gr/2017/06/oi-filoi-einai-polytimoteroi-apo-thn-oikogeneia-kathws-megalwnoume/"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hyperlink" Target="https://creativecommons.org/licenses/by/3.0/" TargetMode="External"/><Relationship Id="rId4" Type="http://schemas.openxmlformats.org/officeDocument/2006/relationships/hyperlink" Target="https://open.maricopa.edu/devpsych/chapter/chapter-11-late-adulthood/"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4.xml"/><Relationship Id="rId1" Type="http://schemas.openxmlformats.org/officeDocument/2006/relationships/tags" Target="../tags/tag13.xml"/><Relationship Id="rId5" Type="http://schemas.openxmlformats.org/officeDocument/2006/relationships/hyperlink" Target="https://creativecommons.org/licenses/by-nd/3.0/" TargetMode="External"/><Relationship Id="rId4" Type="http://schemas.openxmlformats.org/officeDocument/2006/relationships/hyperlink" Target="http://abrahammaslowadmon.blogspot.com/2015/10/abraham-maslow.html"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11.svg"/><Relationship Id="rId2" Type="http://schemas.openxmlformats.org/officeDocument/2006/relationships/slideLayout" Target="../slideLayouts/slideLayout12.xml"/><Relationship Id="rId1" Type="http://schemas.openxmlformats.org/officeDocument/2006/relationships/tags" Target="../tags/tag14.xml"/><Relationship Id="rId6" Type="http://schemas.openxmlformats.org/officeDocument/2006/relationships/image" Target="../media/image10.png"/><Relationship Id="rId5" Type="http://schemas.openxmlformats.org/officeDocument/2006/relationships/hyperlink" Target="https://creativecommons.org/licenses/by-sa/3.0/" TargetMode="External"/><Relationship Id="rId4" Type="http://schemas.openxmlformats.org/officeDocument/2006/relationships/hyperlink" Target="https://en.wikipedia.org/wiki/File:Maslow's_hierarchy_of_needs.png"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hyperlink" Target="https://epitemnein-epitomic.blogspot.com/2014/01/cultivating-supremacy-of-compassion.html" TargetMode="External"/><Relationship Id="rId7"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hyperlink" Target="https://creativecommons.org/licenses/by-nc-nd/3.0/"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hyperlink" Target="https://creativecommons.org/licenses/by-nc/3.0/" TargetMode="External"/><Relationship Id="rId5" Type="http://schemas.openxmlformats.org/officeDocument/2006/relationships/hyperlink" Target="https://dominicoliver.blogspot.com/2007/02/why-is-self-esteem-important.html" TargetMode="External"/><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1.sv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11.svg"/></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8.xml.rels><?xml version="1.0" encoding="UTF-8" standalone="yes"?>
<Relationships xmlns="http://schemas.openxmlformats.org/package/2006/relationships"><Relationship Id="rId3" Type="http://schemas.openxmlformats.org/officeDocument/2006/relationships/hyperlink" Target="https://www.flickr.com/photos/jess2284/365975805/" TargetMode="External"/><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hyperlink" Target="https://creativecommons.org/licenses/by-sa/3.0/"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courses.lumenlearning.com/suny-collegesuccess-lumen1/chapter/socializing/" TargetMode="External"/><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11.svg"/><Relationship Id="rId2" Type="http://schemas.microsoft.com/office/2018/10/relationships/comments" Target="../comments/modernComment_157_9289E6A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https://creativecommons.org/licenses/by/3.0/" TargetMode="External"/><Relationship Id="rId4" Type="http://schemas.openxmlformats.org/officeDocument/2006/relationships/hyperlink" Target="https://www.bundabergnow.com/2019/03/25/seniors-forum/"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youtu.be/fCMFFlBxkE8" TargetMode="External"/><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37.xml.rels><?xml version="1.0" encoding="UTF-8" standalone="yes"?>
<Relationships xmlns="http://schemas.openxmlformats.org/package/2006/relationships"><Relationship Id="rId3" Type="http://schemas.microsoft.com/office/2018/10/relationships/comments" Target="../comments/modernComment_154_59364F6D.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hyperlink" Target="https://epitemnein-epitomic.blogspot.com/2014/01/cultivating-supremacy-of-compassion.html" TargetMode="External"/><Relationship Id="rId4" Type="http://schemas.openxmlformats.org/officeDocument/2006/relationships/image" Target="../media/image7.jpe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9.svg"/></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hyperlink" Target="https://creativecommons.org/licenses/by-nc-nd/3.0/" TargetMode="External"/><Relationship Id="rId4" Type="http://schemas.openxmlformats.org/officeDocument/2006/relationships/hyperlink" Target="https://www.flickr.com/photos/worldbank/25379506654"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hyperlink" Target="https://creativecommons.org/licenses/by-nc-sa/3.0/" TargetMode="External"/><Relationship Id="rId5" Type="http://schemas.openxmlformats.org/officeDocument/2006/relationships/hyperlink" Target="https://2012books.lardbucket.org/books/a-primer-on-social-problems/s13-01-overview-of-the-family.html" TargetMode="External"/><Relationship Id="rId4" Type="http://schemas.openxmlformats.org/officeDocument/2006/relationships/image" Target="../media/image44.jpeg"/></Relationships>
</file>

<file path=ppt/slides/_rels/slide41.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11.svg"/><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10.png"/><Relationship Id="rId5" Type="http://schemas.openxmlformats.org/officeDocument/2006/relationships/hyperlink" Target="https://creativecommons.org/licenses/by-sa/3.0/" TargetMode="External"/><Relationship Id="rId4" Type="http://schemas.openxmlformats.org/officeDocument/2006/relationships/hyperlink" Target="https://thuocdantoc.vn/phong-kham-family-medical-practice-da-nang.html"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11.svg"/><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10.png"/><Relationship Id="rId5" Type="http://schemas.openxmlformats.org/officeDocument/2006/relationships/hyperlink" Target="https://creativecommons.org/licenses/by-sa/3.0/" TargetMode="External"/><Relationship Id="rId4" Type="http://schemas.openxmlformats.org/officeDocument/2006/relationships/hyperlink" Target="https://en.wikipedia.org/wiki/List_of_religions_and_spiritual_traditions"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hyperlink" Target="https://creativecommons.org/licenses/by-nc-nd/3.0/" TargetMode="External"/><Relationship Id="rId4" Type="http://schemas.openxmlformats.org/officeDocument/2006/relationships/hyperlink" Target="https://darkmattersalot.com/2013/01/29/the-five-stages-of-grief/"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hyperlink" Target="https://www.khanacademy.org/test-prep/mcat/behavior/theories-personality/v/defense-mechanisms" TargetMode="Externa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hyperlink" Target="https://creativecommons.org/licenses/by/3.0/" TargetMode="External"/><Relationship Id="rId5" Type="http://schemas.openxmlformats.org/officeDocument/2006/relationships/hyperlink" Target="https://www.flickr.com/photos/muha/1103442787/in/photostream/" TargetMode="External"/><Relationship Id="rId4" Type="http://schemas.openxmlformats.org/officeDocument/2006/relationships/image" Target="../media/image50.jpeg"/></Relationships>
</file>

<file path=ppt/slides/_rels/slide4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hyperlink" Target="https://creativecommons.org/licenses/by-nd/3.0/" TargetMode="External"/><Relationship Id="rId4" Type="http://schemas.openxmlformats.org/officeDocument/2006/relationships/hyperlink" Target="https://www.flickr.com/photos/myfuturedotcom/6052491503"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bah-blog.tumblr.com/post/45343803648/aardbeving-in-bergen-en-alkmaar" TargetMode="External"/><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hyperlink" Target="https://www.youtube.com/watch?v=-Qe8cR4Jl10&amp;feature=youtu.be" TargetMode="External"/><Relationship Id="rId7" Type="http://schemas.openxmlformats.org/officeDocument/2006/relationships/hyperlink" Target="https://youtu.be/Mz3PIvyu3ew" TargetMode="External"/><Relationship Id="rId12" Type="http://schemas.openxmlformats.org/officeDocument/2006/relationships/image" Target="../media/image9.svg"/><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hyperlink" Target="https://youtu.be/bcWMhgP12Z8?si=kbZ-DXVZGnFwBK6Y" TargetMode="External"/><Relationship Id="rId11" Type="http://schemas.openxmlformats.org/officeDocument/2006/relationships/image" Target="../media/image8.png"/><Relationship Id="rId5" Type="http://schemas.openxmlformats.org/officeDocument/2006/relationships/hyperlink" Target="https://www.youtube.com/watch?v=nWnjhhz4DbE" TargetMode="External"/><Relationship Id="rId10" Type="http://schemas.openxmlformats.org/officeDocument/2006/relationships/hyperlink" Target="https://creativecommons.org/licenses/by/3.0/" TargetMode="External"/><Relationship Id="rId4" Type="http://schemas.openxmlformats.org/officeDocument/2006/relationships/hyperlink" Target="https://www.youtube.com/watch?v=9mdSYKqccpo" TargetMode="External"/><Relationship Id="rId9" Type="http://schemas.openxmlformats.org/officeDocument/2006/relationships/hyperlink" Target="https://drdeborahserani.blogspot.com/2017/07/stigma-and-mental-illness.html"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hyperlink" Target="https://epitemnein-epitomic.blogspot.com/2014/01/cultivating-supremacy-of-compassion.html" TargetMode="External"/></Relationships>
</file>

<file path=ppt/slides/_rels/slide53.xml.rels><?xml version="1.0" encoding="UTF-8" standalone="yes"?>
<Relationships xmlns="http://schemas.openxmlformats.org/package/2006/relationships"><Relationship Id="rId8" Type="http://schemas.openxmlformats.org/officeDocument/2006/relationships/image" Target="../media/image11.svg"/><Relationship Id="rId3" Type="http://schemas.microsoft.com/office/2018/10/relationships/comments" Target="../comments/modernComment_12B_12F635EA.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hyperlink" Target="https://creativecommons.org/licenses/by-sa/3.0/" TargetMode="External"/><Relationship Id="rId5" Type="http://schemas.openxmlformats.org/officeDocument/2006/relationships/hyperlink" Target="http://www.progressive-charlestown.com/2016/11/one-out-of-two-might-be-you.html" TargetMode="External"/><Relationship Id="rId4" Type="http://schemas.openxmlformats.org/officeDocument/2006/relationships/image" Target="../media/image55.jpeg"/></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11.svg"/><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10.png"/><Relationship Id="rId5" Type="http://schemas.openxmlformats.org/officeDocument/2006/relationships/hyperlink" Target="https://creativecommons.org/licenses/by-nc/3.0/" TargetMode="External"/><Relationship Id="rId4" Type="http://schemas.openxmlformats.org/officeDocument/2006/relationships/hyperlink" Target="https://www.pngall.com/stress-png/"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Layout" Target="../slideLayouts/slideLayout2.xml"/><Relationship Id="rId1" Type="http://schemas.openxmlformats.org/officeDocument/2006/relationships/tags" Target="../tags/tag39.xml"/><Relationship Id="rId5" Type="http://schemas.openxmlformats.org/officeDocument/2006/relationships/hyperlink" Target="https://creativecommons.org/licenses/by-sa/3.0/" TargetMode="External"/><Relationship Id="rId4" Type="http://schemas.openxmlformats.org/officeDocument/2006/relationships/hyperlink" Target="https://commons.wikimedia.org/wiki/File:Emperor_Penguins_(15885611526).jpg" TargetMode="External"/></Relationships>
</file>

<file path=ppt/slides/_rels/slide56.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8.png"/></Relationships>
</file>

<file path=ppt/slides/_rels/slide5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hyperlink" Target="https://youtu.be/ECbjK4Ra-Ys?si=XcOdGU88H9nGgLCA" TargetMode="Externa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41.xml"/><Relationship Id="rId6" Type="http://schemas.openxmlformats.org/officeDocument/2006/relationships/hyperlink" Target="https://youtu.be/q2tpIDKQ9JU?si=ft4adJSWBJfNjQPW" TargetMode="External"/><Relationship Id="rId5" Type="http://schemas.openxmlformats.org/officeDocument/2006/relationships/hyperlink" Target="https://www.pbs.org/video/alzheimers-every-minute-counts-tips-encourage-brain-health/" TargetMode="External"/><Relationship Id="rId4" Type="http://schemas.openxmlformats.org/officeDocument/2006/relationships/hyperlink" Target="https://youtu.be/0GXv3mHs9AU?si=fnJwK9Zk32rRGjiX"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2.xml"/><Relationship Id="rId1" Type="http://schemas.openxmlformats.org/officeDocument/2006/relationships/tags" Target="../tags/tag42.xml"/><Relationship Id="rId5" Type="http://schemas.openxmlformats.org/officeDocument/2006/relationships/hyperlink" Target="https://creativecommons.org/licenses/by-sa/3.0/" TargetMode="External"/><Relationship Id="rId4" Type="http://schemas.openxmlformats.org/officeDocument/2006/relationships/hyperlink" Target="https://thuocdantoc.vn/benh/tre-bi-cam-lanh-cum" TargetMode="Externa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hyperlink" Target="https://creativecommons.org/licenses/by-nc-nd/3.0/" TargetMode="External"/><Relationship Id="rId5" Type="http://schemas.openxmlformats.org/officeDocument/2006/relationships/hyperlink" Target="https://epitemnein-epitomic.blogspot.com/2014/01/cultivating-supremacy-of-compassion.html" TargetMode="External"/><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43.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11.svg"/><Relationship Id="rId2" Type="http://schemas.openxmlformats.org/officeDocument/2006/relationships/slideLayout" Target="../slideLayouts/slideLayout2.xml"/><Relationship Id="rId1" Type="http://schemas.openxmlformats.org/officeDocument/2006/relationships/tags" Target="../tags/tag44.xml"/><Relationship Id="rId6" Type="http://schemas.openxmlformats.org/officeDocument/2006/relationships/image" Target="../media/image10.png"/><Relationship Id="rId5" Type="http://schemas.openxmlformats.org/officeDocument/2006/relationships/hyperlink" Target="https://creativecommons.org/licenses/by-nc-nd/3.0/" TargetMode="External"/><Relationship Id="rId4" Type="http://schemas.openxmlformats.org/officeDocument/2006/relationships/hyperlink" Target="http://digitaldoorway.blogspot.com/2018/07/aprns-and-21st-century-american.html" TargetMode="External"/></Relationships>
</file>

<file path=ppt/slides/_rels/slide6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notesSlide" Target="../notesSlides/notesSlide4.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45.xml"/><Relationship Id="rId6" Type="http://schemas.openxmlformats.org/officeDocument/2006/relationships/hyperlink" Target="https://creativecommons.org/licenses/by/3.0/" TargetMode="External"/><Relationship Id="rId5" Type="http://schemas.openxmlformats.org/officeDocument/2006/relationships/hyperlink" Target="https://wtcs.pressbooks.pub/nursingfundamentals/chapter/2-3-communicating-with-patients/" TargetMode="External"/><Relationship Id="rId4" Type="http://schemas.openxmlformats.org/officeDocument/2006/relationships/image" Target="../media/image61.jpeg"/></Relationships>
</file>

<file path=ppt/slides/_rels/slide63.xml.rels><?xml version="1.0" encoding="UTF-8" standalone="yes"?>
<Relationships xmlns="http://schemas.openxmlformats.org/package/2006/relationships"><Relationship Id="rId3" Type="http://schemas.openxmlformats.org/officeDocument/2006/relationships/hyperlink" Target="https://www.youtube.com/watch?v=cDDWvj_q-o8" TargetMode="External"/><Relationship Id="rId7" Type="http://schemas.openxmlformats.org/officeDocument/2006/relationships/hyperlink" Target="https://creativecommons.org/licenses/by-nc/3.0/" TargetMode="External"/><Relationship Id="rId2" Type="http://schemas.openxmlformats.org/officeDocument/2006/relationships/slideLayout" Target="../slideLayouts/slideLayout2.xml"/><Relationship Id="rId1" Type="http://schemas.openxmlformats.org/officeDocument/2006/relationships/tags" Target="../tags/tag46.xml"/><Relationship Id="rId6" Type="http://schemas.openxmlformats.org/officeDocument/2006/relationships/hyperlink" Target="https://bmjopenquality.bmj.com/content/9/2/e000823" TargetMode="External"/><Relationship Id="rId5" Type="http://schemas.openxmlformats.org/officeDocument/2006/relationships/image" Target="../media/image62.jpeg"/><Relationship Id="rId4" Type="http://schemas.openxmlformats.org/officeDocument/2006/relationships/hyperlink" Target="https://www.youtube.com/watch?v=r842Ylpa-nQ"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63.jpeg"/><Relationship Id="rId7" Type="http://schemas.openxmlformats.org/officeDocument/2006/relationships/image" Target="../media/image11.svg"/><Relationship Id="rId2" Type="http://schemas.openxmlformats.org/officeDocument/2006/relationships/slideLayout" Target="../slideLayouts/slideLayout2.xml"/><Relationship Id="rId1" Type="http://schemas.openxmlformats.org/officeDocument/2006/relationships/tags" Target="../tags/tag47.xml"/><Relationship Id="rId6" Type="http://schemas.openxmlformats.org/officeDocument/2006/relationships/image" Target="../media/image10.png"/><Relationship Id="rId5" Type="http://schemas.openxmlformats.org/officeDocument/2006/relationships/hyperlink" Target="https://creativecommons.org/licenses/by-nd/3.0/" TargetMode="External"/><Relationship Id="rId4" Type="http://schemas.openxmlformats.org/officeDocument/2006/relationships/hyperlink" Target="http://www.flickr.com/photos/jmsmith000/4528903834/"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48.xml"/><Relationship Id="rId4" Type="http://schemas.openxmlformats.org/officeDocument/2006/relationships/hyperlink" Target="https://epitemnein-epitomic.blogspot.com/2014/01/cultivating-supremacy-of-compassion.html"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https://youtu.be/TXHDAtk8cAI" TargetMode="External"/><Relationship Id="rId7" Type="http://schemas.openxmlformats.org/officeDocument/2006/relationships/hyperlink" Target="https://creativecommons.org/licenses/by-nc-nd/3.0/" TargetMode="External"/><Relationship Id="rId2" Type="http://schemas.openxmlformats.org/officeDocument/2006/relationships/slideLayout" Target="../slideLayouts/slideLayout2.xml"/><Relationship Id="rId1" Type="http://schemas.openxmlformats.org/officeDocument/2006/relationships/tags" Target="../tags/tag49.xml"/><Relationship Id="rId6" Type="http://schemas.openxmlformats.org/officeDocument/2006/relationships/hyperlink" Target="https://tribework.blogspot.com/2013/01/grieving-losses-that-cant-be-prepared.html" TargetMode="External"/><Relationship Id="rId5" Type="http://schemas.openxmlformats.org/officeDocument/2006/relationships/image" Target="../media/image64.jpeg"/><Relationship Id="rId4" Type="http://schemas.openxmlformats.org/officeDocument/2006/relationships/hyperlink" Target="https://youtu.be/0SpmHNlIrJg"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slideLayout" Target="../slideLayouts/slideLayout4.xml"/><Relationship Id="rId1" Type="http://schemas.openxmlformats.org/officeDocument/2006/relationships/tags" Target="../tags/tag50.xml"/><Relationship Id="rId5" Type="http://schemas.openxmlformats.org/officeDocument/2006/relationships/hyperlink" Target="https://creativecommons.org/licenses/by/3.0/" TargetMode="External"/><Relationship Id="rId4" Type="http://schemas.openxmlformats.org/officeDocument/2006/relationships/hyperlink" Target="https://courses.lumenlearning.com/wm-lifespandevelopment/chapter/five-stages-of-loss/"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slideLayout" Target="../slideLayouts/slideLayout2.xml"/><Relationship Id="rId1" Type="http://schemas.openxmlformats.org/officeDocument/2006/relationships/tags" Target="../tags/tag51.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20/04/how-do-i-sit-with-grieving-person.html" TargetMode="External"/></Relationships>
</file>

<file path=ppt/slides/_rels/slide69.xml.rels><?xml version="1.0" encoding="UTF-8" standalone="yes"?>
<Relationships xmlns="http://schemas.openxmlformats.org/package/2006/relationships"><Relationship Id="rId2" Type="http://schemas.openxmlformats.org/officeDocument/2006/relationships/hyperlink" Target="https://youtu.be/wPXqf7FZIT8?si=cPu9jksk728epal2"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1.svg"/></Relationships>
</file>

<file path=ppt/slides/_rels/slide7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52.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67.jpeg"/><Relationship Id="rId7" Type="http://schemas.openxmlformats.org/officeDocument/2006/relationships/image" Target="../media/image11.svg"/><Relationship Id="rId2" Type="http://schemas.openxmlformats.org/officeDocument/2006/relationships/slideLayout" Target="../slideLayouts/slideLayout2.xml"/><Relationship Id="rId1" Type="http://schemas.openxmlformats.org/officeDocument/2006/relationships/tags" Target="../tags/tag53.xml"/><Relationship Id="rId6" Type="http://schemas.openxmlformats.org/officeDocument/2006/relationships/image" Target="../media/image10.png"/><Relationship Id="rId5" Type="http://schemas.openxmlformats.org/officeDocument/2006/relationships/hyperlink" Target="https://creativecommons.org/licenses/by-nc-sa/3.0/" TargetMode="External"/><Relationship Id="rId4" Type="http://schemas.openxmlformats.org/officeDocument/2006/relationships/hyperlink" Target="http://www.flickr.com/photos/nathan_and_jenny/4295768760/" TargetMode="External"/></Relationships>
</file>

<file path=ppt/slides/_rels/slide7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slideLayout" Target="../slideLayouts/slideLayout2.xml"/><Relationship Id="rId1" Type="http://schemas.openxmlformats.org/officeDocument/2006/relationships/tags" Target="../tags/tag5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9" Type="http://schemas.openxmlformats.org/officeDocument/2006/relationships/image" Target="../media/image11.svg"/></Relationships>
</file>

<file path=ppt/slides/_rels/slide7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55.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74.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10.png"/><Relationship Id="rId7" Type="http://schemas.openxmlformats.org/officeDocument/2006/relationships/diagramQuickStyle" Target="../diagrams/quickStyle7.xml"/><Relationship Id="rId2" Type="http://schemas.openxmlformats.org/officeDocument/2006/relationships/slideLayout" Target="../slideLayouts/slideLayout2.xml"/><Relationship Id="rId1" Type="http://schemas.openxmlformats.org/officeDocument/2006/relationships/tags" Target="../tags/tag56.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11.svg"/><Relationship Id="rId9" Type="http://schemas.microsoft.com/office/2007/relationships/diagramDrawing" Target="../diagrams/drawing7.xml"/></Relationships>
</file>

<file path=ppt/slides/_rels/slide75.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7.jpeg"/><Relationship Id="rId1" Type="http://schemas.openxmlformats.org/officeDocument/2006/relationships/slideLayout" Target="../slideLayouts/slideLayout11.xml"/><Relationship Id="rId4" Type="http://schemas.openxmlformats.org/officeDocument/2006/relationships/hyperlink" Target="https://creativecommons.org/licenses/by-nc-nd/3.0/"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1.sv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innesota State - Minnesota State Centers of Excellence">
            <a:extLst>
              <a:ext uri="{FF2B5EF4-FFF2-40B4-BE49-F238E27FC236}">
                <a16:creationId xmlns:a16="http://schemas.microsoft.com/office/drawing/2014/main" id="{9780D10D-9705-5022-FF50-25DC8A7C386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4476" y="315619"/>
            <a:ext cx="5139005" cy="1078501"/>
          </a:xfrm>
          <a:prstGeom prst="rect">
            <a:avLst/>
          </a:prstGeom>
          <a:noFill/>
          <a:ln>
            <a:noFill/>
          </a:ln>
        </p:spPr>
      </p:pic>
      <p:sp>
        <p:nvSpPr>
          <p:cNvPr id="4" name="Title 3"/>
          <p:cNvSpPr>
            <a:spLocks noGrp="1"/>
          </p:cNvSpPr>
          <p:nvPr>
            <p:ph type="title"/>
          </p:nvPr>
        </p:nvSpPr>
        <p:spPr/>
        <p:txBody>
          <a:bodyPr/>
          <a:lstStyle/>
          <a:p>
            <a:r>
              <a:rPr lang="en-US"/>
              <a:t>Healthcare Core Curriculum</a:t>
            </a:r>
          </a:p>
        </p:txBody>
      </p:sp>
      <p:sp>
        <p:nvSpPr>
          <p:cNvPr id="7" name="Text Placeholder 6"/>
          <p:cNvSpPr>
            <a:spLocks noGrp="1"/>
          </p:cNvSpPr>
          <p:nvPr>
            <p:ph type="body" idx="1"/>
          </p:nvPr>
        </p:nvSpPr>
        <p:spPr/>
        <p:txBody>
          <a:bodyPr/>
          <a:lstStyle/>
          <a:p>
            <a:r>
              <a:rPr lang="en-US"/>
              <a:t>Awareness &amp; Sensitivity to Clients’ Needs</a:t>
            </a:r>
          </a:p>
        </p:txBody>
      </p:sp>
      <p:pic>
        <p:nvPicPr>
          <p:cNvPr id="3" name="Picture 2" descr="A water droplet falling into a heart shape&#10;&#10;Description automatically generated">
            <a:extLst>
              <a:ext uri="{FF2B5EF4-FFF2-40B4-BE49-F238E27FC236}">
                <a16:creationId xmlns:a16="http://schemas.microsoft.com/office/drawing/2014/main" id="{3E64A39A-EE2E-A64E-DF2E-4B3303516431}"/>
              </a:ext>
            </a:extLst>
          </p:cNvPr>
          <p:cNvPicPr>
            <a:picLocks noChangeAspect="1"/>
          </p:cNvPicPr>
          <p:nvPr/>
        </p:nvPicPr>
        <p:blipFill>
          <a:blip r:embed="rId3">
            <a:alphaModFix amt="11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1688" y="-1994"/>
            <a:ext cx="11858726" cy="6858000"/>
          </a:xfrm>
          <a:prstGeom prst="rect">
            <a:avLst/>
          </a:prstGeom>
        </p:spPr>
      </p:pic>
      <p:sp>
        <p:nvSpPr>
          <p:cNvPr id="5" name="TextBox 4">
            <a:extLst>
              <a:ext uri="{FF2B5EF4-FFF2-40B4-BE49-F238E27FC236}">
                <a16:creationId xmlns:a16="http://schemas.microsoft.com/office/drawing/2014/main" id="{1ACDEB9E-BF73-D991-14A5-D6B90CB20379}"/>
              </a:ext>
            </a:extLst>
          </p:cNvPr>
          <p:cNvSpPr txBox="1"/>
          <p:nvPr/>
        </p:nvSpPr>
        <p:spPr>
          <a:xfrm>
            <a:off x="333274" y="6627168"/>
            <a:ext cx="3867150" cy="230832"/>
          </a:xfrm>
          <a:prstGeom prst="rect">
            <a:avLst/>
          </a:prstGeom>
          <a:noFill/>
        </p:spPr>
        <p:txBody>
          <a:bodyPr wrap="square" rtlCol="0">
            <a:spAutoFit/>
          </a:bodyPr>
          <a:lstStyle/>
          <a:p>
            <a:r>
              <a:rPr lang="en-US" sz="900">
                <a:hlinkClick r:id="rId4" tooltip="https://epitemnein-epitomic.blogspot.com/2014/01/cultivating-supremacy-of-compassion.html"/>
              </a:rPr>
              <a:t>This Photo</a:t>
            </a:r>
            <a:r>
              <a:rPr lang="en-US" sz="900"/>
              <a:t> by Unknown Author is licensed under </a:t>
            </a:r>
            <a:r>
              <a:rPr lang="en-US" sz="900">
                <a:hlinkClick r:id="rId5" tooltip="https://creativecommons.org/licenses/by-nc-nd/3.0/"/>
              </a:rPr>
              <a:t>CC BY-NC-ND</a:t>
            </a:r>
            <a:endParaRPr lang="en-US" sz="900"/>
          </a:p>
        </p:txBody>
      </p:sp>
    </p:spTree>
    <p:extLst>
      <p:ext uri="{BB962C8B-B14F-4D97-AF65-F5344CB8AC3E}">
        <p14:creationId xmlns:p14="http://schemas.microsoft.com/office/powerpoint/2010/main" val="42056218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0685166"/>
              </p:ext>
            </p:extLst>
          </p:nvPr>
        </p:nvGraphicFramePr>
        <p:xfrm>
          <a:off x="1206649" y="3055693"/>
          <a:ext cx="9778701" cy="2651760"/>
        </p:xfrm>
        <a:graphic>
          <a:graphicData uri="http://schemas.openxmlformats.org/drawingml/2006/table">
            <a:tbl>
              <a:tblPr firstRow="1" bandRow="1">
                <a:tableStyleId>{5C22544A-7EE6-4342-B048-85BDC9FD1C3A}</a:tableStyleId>
              </a:tblPr>
              <a:tblGrid>
                <a:gridCol w="3109188">
                  <a:extLst>
                    <a:ext uri="{9D8B030D-6E8A-4147-A177-3AD203B41FA5}">
                      <a16:colId xmlns:a16="http://schemas.microsoft.com/office/drawing/2014/main" val="20000"/>
                    </a:ext>
                  </a:extLst>
                </a:gridCol>
                <a:gridCol w="3109188">
                  <a:extLst>
                    <a:ext uri="{9D8B030D-6E8A-4147-A177-3AD203B41FA5}">
                      <a16:colId xmlns:a16="http://schemas.microsoft.com/office/drawing/2014/main" val="20001"/>
                    </a:ext>
                  </a:extLst>
                </a:gridCol>
                <a:gridCol w="3560325">
                  <a:extLst>
                    <a:ext uri="{9D8B030D-6E8A-4147-A177-3AD203B41FA5}">
                      <a16:colId xmlns:a16="http://schemas.microsoft.com/office/drawing/2014/main" val="20002"/>
                    </a:ext>
                  </a:extLst>
                </a:gridCol>
              </a:tblGrid>
              <a:tr h="370840">
                <a:tc>
                  <a:txBody>
                    <a:bodyPr/>
                    <a:lstStyle/>
                    <a:p>
                      <a:r>
                        <a:rPr lang="en-US" sz="2400"/>
                        <a:t>STAGE</a:t>
                      </a:r>
                    </a:p>
                  </a:txBody>
                  <a:tcPr marL="82321" marR="82321"/>
                </a:tc>
                <a:tc>
                  <a:txBody>
                    <a:bodyPr/>
                    <a:lstStyle/>
                    <a:p>
                      <a:r>
                        <a:rPr lang="en-US" sz="2400"/>
                        <a:t>AGE</a:t>
                      </a:r>
                    </a:p>
                  </a:txBody>
                  <a:tcPr marL="82321" marR="82321"/>
                </a:tc>
                <a:tc>
                  <a:txBody>
                    <a:bodyPr/>
                    <a:lstStyle/>
                    <a:p>
                      <a:r>
                        <a:rPr lang="en-US" sz="2400"/>
                        <a:t>ERIKSON’S STAGE</a:t>
                      </a:r>
                    </a:p>
                  </a:txBody>
                  <a:tcPr marL="82321" marR="82321"/>
                </a:tc>
                <a:extLst>
                  <a:ext uri="{0D108BD9-81ED-4DB2-BD59-A6C34878D82A}">
                    <a16:rowId xmlns:a16="http://schemas.microsoft.com/office/drawing/2014/main" val="10000"/>
                  </a:ext>
                </a:extLst>
              </a:tr>
              <a:tr h="370840">
                <a:tc>
                  <a:txBody>
                    <a:bodyPr/>
                    <a:lstStyle/>
                    <a:p>
                      <a:r>
                        <a:rPr lang="en-US" sz="2400"/>
                        <a:t>Prenatal</a:t>
                      </a:r>
                    </a:p>
                  </a:txBody>
                  <a:tcPr marL="82321" marR="82321"/>
                </a:tc>
                <a:tc>
                  <a:txBody>
                    <a:bodyPr/>
                    <a:lstStyle/>
                    <a:p>
                      <a:r>
                        <a:rPr lang="en-US" sz="2400"/>
                        <a:t>Conception - Birth</a:t>
                      </a:r>
                    </a:p>
                  </a:txBody>
                  <a:tcPr marL="82321" marR="82321"/>
                </a:tc>
                <a:tc>
                  <a:txBody>
                    <a:bodyPr/>
                    <a:lstStyle/>
                    <a:p>
                      <a:endParaRPr lang="en-US" sz="2400"/>
                    </a:p>
                  </a:txBody>
                  <a:tcPr marL="82321" marR="82321"/>
                </a:tc>
                <a:extLst>
                  <a:ext uri="{0D108BD9-81ED-4DB2-BD59-A6C34878D82A}">
                    <a16:rowId xmlns:a16="http://schemas.microsoft.com/office/drawing/2014/main" val="10001"/>
                  </a:ext>
                </a:extLst>
              </a:tr>
              <a:tr h="370840">
                <a:tc>
                  <a:txBody>
                    <a:bodyPr/>
                    <a:lstStyle/>
                    <a:p>
                      <a:r>
                        <a:rPr lang="en-US" sz="2400"/>
                        <a:t>Infancy</a:t>
                      </a:r>
                    </a:p>
                  </a:txBody>
                  <a:tcPr marL="82321" marR="82321"/>
                </a:tc>
                <a:tc>
                  <a:txBody>
                    <a:bodyPr/>
                    <a:lstStyle/>
                    <a:p>
                      <a:r>
                        <a:rPr lang="en-US" sz="2400"/>
                        <a:t>Birth – 1 year</a:t>
                      </a:r>
                    </a:p>
                  </a:txBody>
                  <a:tcPr marL="82321" marR="82321"/>
                </a:tc>
                <a:tc>
                  <a:txBody>
                    <a:bodyPr/>
                    <a:lstStyle/>
                    <a:p>
                      <a:r>
                        <a:rPr lang="en-US" sz="2400"/>
                        <a:t>Trust vs. Mistrust</a:t>
                      </a:r>
                    </a:p>
                  </a:txBody>
                  <a:tcPr marL="82321" marR="82321"/>
                </a:tc>
                <a:extLst>
                  <a:ext uri="{0D108BD9-81ED-4DB2-BD59-A6C34878D82A}">
                    <a16:rowId xmlns:a16="http://schemas.microsoft.com/office/drawing/2014/main" val="10002"/>
                  </a:ext>
                </a:extLst>
              </a:tr>
              <a:tr h="370840">
                <a:tc>
                  <a:txBody>
                    <a:bodyPr/>
                    <a:lstStyle/>
                    <a:p>
                      <a:r>
                        <a:rPr lang="en-US" sz="2400"/>
                        <a:t>Toddler</a:t>
                      </a:r>
                    </a:p>
                  </a:txBody>
                  <a:tcPr marL="82321" marR="82321"/>
                </a:tc>
                <a:tc>
                  <a:txBody>
                    <a:bodyPr/>
                    <a:lstStyle/>
                    <a:p>
                      <a:r>
                        <a:rPr lang="en-US" sz="2400"/>
                        <a:t>1 – 3 years</a:t>
                      </a:r>
                    </a:p>
                  </a:txBody>
                  <a:tcPr marL="82321" marR="82321"/>
                </a:tc>
                <a:tc>
                  <a:txBody>
                    <a:bodyPr/>
                    <a:lstStyle/>
                    <a:p>
                      <a:r>
                        <a:rPr lang="en-US" sz="2400"/>
                        <a:t>Autonomy vs. </a:t>
                      </a:r>
                    </a:p>
                    <a:p>
                      <a:r>
                        <a:rPr lang="en-US" sz="2400"/>
                        <a:t>Shame/Doubt</a:t>
                      </a:r>
                    </a:p>
                  </a:txBody>
                  <a:tcPr marL="82321" marR="82321"/>
                </a:tc>
                <a:extLst>
                  <a:ext uri="{0D108BD9-81ED-4DB2-BD59-A6C34878D82A}">
                    <a16:rowId xmlns:a16="http://schemas.microsoft.com/office/drawing/2014/main" val="10003"/>
                  </a:ext>
                </a:extLst>
              </a:tr>
              <a:tr h="370840">
                <a:tc>
                  <a:txBody>
                    <a:bodyPr/>
                    <a:lstStyle/>
                    <a:p>
                      <a:r>
                        <a:rPr lang="en-US" sz="2400"/>
                        <a:t>Preschooler</a:t>
                      </a:r>
                    </a:p>
                  </a:txBody>
                  <a:tcPr marL="82321" marR="82321"/>
                </a:tc>
                <a:tc>
                  <a:txBody>
                    <a:bodyPr/>
                    <a:lstStyle/>
                    <a:p>
                      <a:r>
                        <a:rPr lang="en-US" sz="2400"/>
                        <a:t>3 – 6 years</a:t>
                      </a:r>
                    </a:p>
                  </a:txBody>
                  <a:tcPr marL="82321" marR="82321"/>
                </a:tc>
                <a:tc>
                  <a:txBody>
                    <a:bodyPr/>
                    <a:lstStyle/>
                    <a:p>
                      <a:r>
                        <a:rPr lang="en-US" sz="2400"/>
                        <a:t>Initiative vs. Guilt</a:t>
                      </a:r>
                    </a:p>
                  </a:txBody>
                  <a:tcPr marL="82321" marR="82321"/>
                </a:tc>
                <a:extLst>
                  <a:ext uri="{0D108BD9-81ED-4DB2-BD59-A6C34878D82A}">
                    <a16:rowId xmlns:a16="http://schemas.microsoft.com/office/drawing/2014/main" val="10004"/>
                  </a:ext>
                </a:extLst>
              </a:tr>
            </a:tbl>
          </a:graphicData>
        </a:graphic>
      </p:graphicFrame>
      <p:sp>
        <p:nvSpPr>
          <p:cNvPr id="2" name="Title 1"/>
          <p:cNvSpPr>
            <a:spLocks noGrp="1"/>
          </p:cNvSpPr>
          <p:nvPr>
            <p:ph type="title"/>
          </p:nvPr>
        </p:nvSpPr>
        <p:spPr>
          <a:xfrm>
            <a:off x="871369" y="381000"/>
            <a:ext cx="9568031" cy="972312"/>
          </a:xfrm>
        </p:spPr>
        <p:txBody>
          <a:bodyPr>
            <a:noAutofit/>
          </a:bodyPr>
          <a:lstStyle/>
          <a:p>
            <a:r>
              <a:rPr lang="en-US">
                <a:latin typeface="Arial"/>
                <a:cs typeface="Arial"/>
              </a:rPr>
              <a:t>Erikson’s Stages of Development  </a:t>
            </a:r>
            <a:r>
              <a:rPr lang="en-US" sz="2400">
                <a:latin typeface="Arial"/>
                <a:cs typeface="Arial"/>
              </a:rPr>
              <a:t>(1950)</a:t>
            </a:r>
          </a:p>
        </p:txBody>
      </p:sp>
      <p:sp>
        <p:nvSpPr>
          <p:cNvPr id="3" name="TextBox 2">
            <a:extLst>
              <a:ext uri="{FF2B5EF4-FFF2-40B4-BE49-F238E27FC236}">
                <a16:creationId xmlns:a16="http://schemas.microsoft.com/office/drawing/2014/main" id="{0C7DBB60-1DD0-45EC-817B-8230AB577F34}"/>
              </a:ext>
            </a:extLst>
          </p:cNvPr>
          <p:cNvSpPr txBox="1"/>
          <p:nvPr/>
        </p:nvSpPr>
        <p:spPr>
          <a:xfrm>
            <a:off x="1206649" y="1913458"/>
            <a:ext cx="10162782" cy="923330"/>
          </a:xfrm>
          <a:prstGeom prst="rect">
            <a:avLst/>
          </a:prstGeom>
          <a:noFill/>
        </p:spPr>
        <p:txBody>
          <a:bodyPr wrap="none" rtlCol="0">
            <a:spAutoFit/>
          </a:bodyPr>
          <a:lstStyle/>
          <a:p>
            <a:r>
              <a:rPr lang="en-US"/>
              <a:t>Potential Videos:  </a:t>
            </a:r>
          </a:p>
          <a:p>
            <a:r>
              <a:rPr lang="en-US"/>
              <a:t>Erickson’s Stages through lifespan(6mn):  </a:t>
            </a:r>
            <a:r>
              <a:rPr lang="en-US">
                <a:hlinkClick r:id="rId3"/>
              </a:rPr>
              <a:t>https://www.youtube.com/watch?v=vapEpQmz86o</a:t>
            </a:r>
            <a:r>
              <a:rPr lang="en-US"/>
              <a:t> </a:t>
            </a:r>
          </a:p>
          <a:p>
            <a:r>
              <a:rPr lang="en-US"/>
              <a:t>Erickson’s Stages Lecture through school age (6mn): </a:t>
            </a:r>
            <a:r>
              <a:rPr lang="en-US">
                <a:hlinkClick r:id="rId4"/>
              </a:rPr>
              <a:t>https://youtu.be/8_IY-pFK3qI?si=bC4ih-EqHQM79Djp</a:t>
            </a:r>
            <a:r>
              <a:rPr lang="en-US"/>
              <a:t>  </a:t>
            </a:r>
          </a:p>
        </p:txBody>
      </p:sp>
      <p:pic>
        <p:nvPicPr>
          <p:cNvPr id="6" name="Graphic 5" descr="Diving outline">
            <a:extLst>
              <a:ext uri="{FF2B5EF4-FFF2-40B4-BE49-F238E27FC236}">
                <a16:creationId xmlns:a16="http://schemas.microsoft.com/office/drawing/2014/main" id="{DA8B87E0-D4C0-A8AE-22ED-49CE9DA6B87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75291" y="-48099"/>
            <a:ext cx="914400" cy="914400"/>
          </a:xfrm>
          <a:prstGeom prst="rect">
            <a:avLst/>
          </a:prstGeom>
        </p:spPr>
      </p:pic>
    </p:spTree>
    <p:custDataLst>
      <p:tags r:id="rId1"/>
    </p:custDataLst>
    <p:extLst>
      <p:ext uri="{BB962C8B-B14F-4D97-AF65-F5344CB8AC3E}">
        <p14:creationId xmlns:p14="http://schemas.microsoft.com/office/powerpoint/2010/main" val="14643034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75515124"/>
              </p:ext>
            </p:extLst>
          </p:nvPr>
        </p:nvGraphicFramePr>
        <p:xfrm>
          <a:off x="1217407" y="1997958"/>
          <a:ext cx="9757186" cy="4236720"/>
        </p:xfrm>
        <a:graphic>
          <a:graphicData uri="http://schemas.openxmlformats.org/drawingml/2006/table">
            <a:tbl>
              <a:tblPr firstRow="1" bandRow="1">
                <a:tableStyleId>{5C22544A-7EE6-4342-B048-85BDC9FD1C3A}</a:tableStyleId>
              </a:tblPr>
              <a:tblGrid>
                <a:gridCol w="2870200">
                  <a:extLst>
                    <a:ext uri="{9D8B030D-6E8A-4147-A177-3AD203B41FA5}">
                      <a16:colId xmlns:a16="http://schemas.microsoft.com/office/drawing/2014/main" val="20000"/>
                    </a:ext>
                  </a:extLst>
                </a:gridCol>
                <a:gridCol w="2870200">
                  <a:extLst>
                    <a:ext uri="{9D8B030D-6E8A-4147-A177-3AD203B41FA5}">
                      <a16:colId xmlns:a16="http://schemas.microsoft.com/office/drawing/2014/main" val="20001"/>
                    </a:ext>
                  </a:extLst>
                </a:gridCol>
                <a:gridCol w="4016786">
                  <a:extLst>
                    <a:ext uri="{9D8B030D-6E8A-4147-A177-3AD203B41FA5}">
                      <a16:colId xmlns:a16="http://schemas.microsoft.com/office/drawing/2014/main" val="20002"/>
                    </a:ext>
                  </a:extLst>
                </a:gridCol>
              </a:tblGrid>
              <a:tr h="372996">
                <a:tc>
                  <a:txBody>
                    <a:bodyPr/>
                    <a:lstStyle/>
                    <a:p>
                      <a:r>
                        <a:rPr lang="en-US" sz="2200"/>
                        <a:t>STAGE</a:t>
                      </a:r>
                    </a:p>
                  </a:txBody>
                  <a:tcPr marL="82321" marR="82321"/>
                </a:tc>
                <a:tc>
                  <a:txBody>
                    <a:bodyPr/>
                    <a:lstStyle/>
                    <a:p>
                      <a:r>
                        <a:rPr lang="en-US" sz="2200"/>
                        <a:t>AGE</a:t>
                      </a:r>
                    </a:p>
                  </a:txBody>
                  <a:tcPr marL="82321" marR="82321"/>
                </a:tc>
                <a:tc>
                  <a:txBody>
                    <a:bodyPr/>
                    <a:lstStyle/>
                    <a:p>
                      <a:r>
                        <a:rPr lang="en-US" sz="2200"/>
                        <a:t>ERIKSON’S STAGE</a:t>
                      </a:r>
                    </a:p>
                  </a:txBody>
                  <a:tcPr marL="82321" marR="82321"/>
                </a:tc>
                <a:extLst>
                  <a:ext uri="{0D108BD9-81ED-4DB2-BD59-A6C34878D82A}">
                    <a16:rowId xmlns:a16="http://schemas.microsoft.com/office/drawing/2014/main" val="10000"/>
                  </a:ext>
                </a:extLst>
              </a:tr>
              <a:tr h="666065">
                <a:tc>
                  <a:txBody>
                    <a:bodyPr/>
                    <a:lstStyle/>
                    <a:p>
                      <a:r>
                        <a:rPr lang="en-US" sz="2200"/>
                        <a:t>School Age Child</a:t>
                      </a:r>
                    </a:p>
                  </a:txBody>
                  <a:tcPr marL="82321" marR="82321"/>
                </a:tc>
                <a:tc>
                  <a:txBody>
                    <a:bodyPr/>
                    <a:lstStyle/>
                    <a:p>
                      <a:r>
                        <a:rPr lang="en-US" sz="2200"/>
                        <a:t>6 – 12 years</a:t>
                      </a:r>
                    </a:p>
                  </a:txBody>
                  <a:tcPr marL="82321" marR="82321"/>
                </a:tc>
                <a:tc>
                  <a:txBody>
                    <a:bodyPr/>
                    <a:lstStyle/>
                    <a:p>
                      <a:r>
                        <a:rPr lang="en-US" sz="2200"/>
                        <a:t>Industry</a:t>
                      </a:r>
                      <a:r>
                        <a:rPr lang="en-US" sz="2200" baseline="0"/>
                        <a:t> vs.</a:t>
                      </a:r>
                    </a:p>
                    <a:p>
                      <a:r>
                        <a:rPr lang="en-US" sz="2200" baseline="0"/>
                        <a:t>Inferiority</a:t>
                      </a:r>
                      <a:endParaRPr lang="en-US" sz="2200"/>
                    </a:p>
                  </a:txBody>
                  <a:tcPr marL="82321" marR="82321"/>
                </a:tc>
                <a:extLst>
                  <a:ext uri="{0D108BD9-81ED-4DB2-BD59-A6C34878D82A}">
                    <a16:rowId xmlns:a16="http://schemas.microsoft.com/office/drawing/2014/main" val="10001"/>
                  </a:ext>
                </a:extLst>
              </a:tr>
              <a:tr h="666065">
                <a:tc>
                  <a:txBody>
                    <a:bodyPr/>
                    <a:lstStyle/>
                    <a:p>
                      <a:r>
                        <a:rPr lang="en-US" sz="2200"/>
                        <a:t>Adolescences</a:t>
                      </a:r>
                    </a:p>
                  </a:txBody>
                  <a:tcPr marL="82321" marR="82321"/>
                </a:tc>
                <a:tc>
                  <a:txBody>
                    <a:bodyPr/>
                    <a:lstStyle/>
                    <a:p>
                      <a:r>
                        <a:rPr lang="en-US" sz="2200"/>
                        <a:t>12 – 20 years</a:t>
                      </a:r>
                    </a:p>
                  </a:txBody>
                  <a:tcPr marL="82321" marR="82321"/>
                </a:tc>
                <a:tc>
                  <a:txBody>
                    <a:bodyPr/>
                    <a:lstStyle/>
                    <a:p>
                      <a:r>
                        <a:rPr lang="en-US" sz="2200"/>
                        <a:t>Identity vs. </a:t>
                      </a:r>
                    </a:p>
                    <a:p>
                      <a:r>
                        <a:rPr lang="en-US" sz="2200"/>
                        <a:t>Role Confusion</a:t>
                      </a:r>
                    </a:p>
                  </a:txBody>
                  <a:tcPr marL="82321" marR="82321"/>
                </a:tc>
                <a:extLst>
                  <a:ext uri="{0D108BD9-81ED-4DB2-BD59-A6C34878D82A}">
                    <a16:rowId xmlns:a16="http://schemas.microsoft.com/office/drawing/2014/main" val="10002"/>
                  </a:ext>
                </a:extLst>
              </a:tr>
              <a:tr h="666065">
                <a:tc>
                  <a:txBody>
                    <a:bodyPr/>
                    <a:lstStyle/>
                    <a:p>
                      <a:r>
                        <a:rPr lang="en-US" sz="2200"/>
                        <a:t>Young  Adulthood</a:t>
                      </a:r>
                    </a:p>
                  </a:txBody>
                  <a:tcPr marL="82321" marR="82321"/>
                </a:tc>
                <a:tc>
                  <a:txBody>
                    <a:bodyPr/>
                    <a:lstStyle/>
                    <a:p>
                      <a:r>
                        <a:rPr lang="en-US" sz="2200"/>
                        <a:t>20s</a:t>
                      </a:r>
                      <a:r>
                        <a:rPr lang="en-US" sz="2200" baseline="0"/>
                        <a:t> and 30s</a:t>
                      </a:r>
                      <a:endParaRPr lang="en-US" sz="2200"/>
                    </a:p>
                  </a:txBody>
                  <a:tcPr marL="82321" marR="82321"/>
                </a:tc>
                <a:tc>
                  <a:txBody>
                    <a:bodyPr/>
                    <a:lstStyle/>
                    <a:p>
                      <a:r>
                        <a:rPr lang="en-US" sz="2200"/>
                        <a:t>Intimacy vs.</a:t>
                      </a:r>
                    </a:p>
                    <a:p>
                      <a:r>
                        <a:rPr lang="en-US" sz="2200"/>
                        <a:t>Isolation</a:t>
                      </a:r>
                    </a:p>
                  </a:txBody>
                  <a:tcPr marL="82321" marR="82321"/>
                </a:tc>
                <a:extLst>
                  <a:ext uri="{0D108BD9-81ED-4DB2-BD59-A6C34878D82A}">
                    <a16:rowId xmlns:a16="http://schemas.microsoft.com/office/drawing/2014/main" val="10003"/>
                  </a:ext>
                </a:extLst>
              </a:tr>
              <a:tr h="666065">
                <a:tc>
                  <a:txBody>
                    <a:bodyPr/>
                    <a:lstStyle/>
                    <a:p>
                      <a:r>
                        <a:rPr lang="en-US" sz="2200"/>
                        <a:t>Middle Adulthood</a:t>
                      </a:r>
                    </a:p>
                  </a:txBody>
                  <a:tcPr marL="82321" marR="82321"/>
                </a:tc>
                <a:tc>
                  <a:txBody>
                    <a:bodyPr/>
                    <a:lstStyle/>
                    <a:p>
                      <a:r>
                        <a:rPr lang="en-US" sz="2200"/>
                        <a:t>40s and 50s</a:t>
                      </a:r>
                    </a:p>
                  </a:txBody>
                  <a:tcPr marL="82321" marR="82321"/>
                </a:tc>
                <a:tc>
                  <a:txBody>
                    <a:bodyPr/>
                    <a:lstStyle/>
                    <a:p>
                      <a:r>
                        <a:rPr lang="en-US" sz="2200"/>
                        <a:t>Generatively vs. Stagnation/Self absorption</a:t>
                      </a:r>
                    </a:p>
                  </a:txBody>
                  <a:tcPr marL="82321" marR="82321"/>
                </a:tc>
                <a:extLst>
                  <a:ext uri="{0D108BD9-81ED-4DB2-BD59-A6C34878D82A}">
                    <a16:rowId xmlns:a16="http://schemas.microsoft.com/office/drawing/2014/main" val="10004"/>
                  </a:ext>
                </a:extLst>
              </a:tr>
              <a:tr h="666065">
                <a:tc>
                  <a:txBody>
                    <a:bodyPr/>
                    <a:lstStyle/>
                    <a:p>
                      <a:r>
                        <a:rPr lang="en-US" sz="2200"/>
                        <a:t>Later</a:t>
                      </a:r>
                      <a:r>
                        <a:rPr lang="en-US" sz="2200" baseline="0"/>
                        <a:t> Adulthood</a:t>
                      </a:r>
                      <a:endParaRPr lang="en-US" sz="2200"/>
                    </a:p>
                  </a:txBody>
                  <a:tcPr marL="82321" marR="82321"/>
                </a:tc>
                <a:tc>
                  <a:txBody>
                    <a:bodyPr/>
                    <a:lstStyle/>
                    <a:p>
                      <a:r>
                        <a:rPr lang="en-US" sz="2200"/>
                        <a:t>60s to death</a:t>
                      </a:r>
                    </a:p>
                  </a:txBody>
                  <a:tcPr marL="82321" marR="82321"/>
                </a:tc>
                <a:tc>
                  <a:txBody>
                    <a:bodyPr/>
                    <a:lstStyle/>
                    <a:p>
                      <a:r>
                        <a:rPr lang="en-US" sz="2200"/>
                        <a:t>Ego Integrity vs.</a:t>
                      </a:r>
                    </a:p>
                    <a:p>
                      <a:r>
                        <a:rPr lang="en-US" sz="2200"/>
                        <a:t>Despair</a:t>
                      </a:r>
                    </a:p>
                  </a:txBody>
                  <a:tcPr marL="82321" marR="82321"/>
                </a:tc>
                <a:extLst>
                  <a:ext uri="{0D108BD9-81ED-4DB2-BD59-A6C34878D82A}">
                    <a16:rowId xmlns:a16="http://schemas.microsoft.com/office/drawing/2014/main" val="10005"/>
                  </a:ext>
                </a:extLst>
              </a:tr>
            </a:tbl>
          </a:graphicData>
        </a:graphic>
      </p:graphicFrame>
      <p:sp>
        <p:nvSpPr>
          <p:cNvPr id="2" name="Title 1"/>
          <p:cNvSpPr>
            <a:spLocks noGrp="1"/>
          </p:cNvSpPr>
          <p:nvPr>
            <p:ph type="title"/>
          </p:nvPr>
        </p:nvSpPr>
        <p:spPr>
          <a:xfrm>
            <a:off x="1217407" y="304800"/>
            <a:ext cx="9221993" cy="1200912"/>
          </a:xfrm>
        </p:spPr>
        <p:txBody>
          <a:bodyPr>
            <a:noAutofit/>
          </a:bodyPr>
          <a:lstStyle/>
          <a:p>
            <a:r>
              <a:rPr lang="en-US">
                <a:latin typeface="Arial"/>
                <a:cs typeface="Arial"/>
              </a:rPr>
              <a:t>Erikson’s Stages of Development  </a:t>
            </a:r>
            <a:r>
              <a:rPr lang="en-US" sz="2400">
                <a:latin typeface="Arial"/>
                <a:cs typeface="Arial"/>
              </a:rPr>
              <a:t>(1950)</a:t>
            </a:r>
            <a:endParaRPr lang="en-US" sz="2400">
              <a:solidFill>
                <a:schemeClr val="accent1">
                  <a:lumMod val="50000"/>
                </a:schemeClr>
              </a:solidFill>
              <a:latin typeface="Comic Sans MS" panose="030F0702030302020204" pitchFamily="66" charset="0"/>
            </a:endParaRPr>
          </a:p>
        </p:txBody>
      </p:sp>
      <p:pic>
        <p:nvPicPr>
          <p:cNvPr id="5" name="Graphic 4" descr="Diving outline">
            <a:extLst>
              <a:ext uri="{FF2B5EF4-FFF2-40B4-BE49-F238E27FC236}">
                <a16:creationId xmlns:a16="http://schemas.microsoft.com/office/drawing/2014/main" id="{1084017A-C186-D663-C728-77CE622DC4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5291" y="-1917"/>
            <a:ext cx="914400" cy="914400"/>
          </a:xfrm>
          <a:prstGeom prst="rect">
            <a:avLst/>
          </a:prstGeom>
        </p:spPr>
      </p:pic>
    </p:spTree>
    <p:custDataLst>
      <p:tags r:id="rId1"/>
    </p:custDataLst>
    <p:extLst>
      <p:ext uri="{BB962C8B-B14F-4D97-AF65-F5344CB8AC3E}">
        <p14:creationId xmlns:p14="http://schemas.microsoft.com/office/powerpoint/2010/main" val="10027195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10" y="380276"/>
            <a:ext cx="10364451" cy="984372"/>
          </a:xfrm>
        </p:spPr>
        <p:txBody>
          <a:bodyPr>
            <a:normAutofit/>
          </a:bodyPr>
          <a:lstStyle/>
          <a:p>
            <a:r>
              <a:rPr lang="en-US">
                <a:latin typeface="Calibri"/>
                <a:ea typeface="Calibri"/>
                <a:cs typeface="Arial"/>
              </a:rPr>
              <a:t>Early Adulthood  </a:t>
            </a:r>
            <a:endParaRPr lang="en-US" sz="2000" b="0">
              <a:latin typeface="Calibri"/>
              <a:ea typeface="Calibri"/>
              <a:cs typeface="Arial"/>
            </a:endParaRPr>
          </a:p>
        </p:txBody>
      </p:sp>
      <p:sp>
        <p:nvSpPr>
          <p:cNvPr id="3" name="Content Placeholder 2"/>
          <p:cNvSpPr>
            <a:spLocks noGrp="1"/>
          </p:cNvSpPr>
          <p:nvPr>
            <p:ph idx="1"/>
          </p:nvPr>
        </p:nvSpPr>
        <p:spPr>
          <a:xfrm>
            <a:off x="5238974" y="1398447"/>
            <a:ext cx="6777318" cy="4128704"/>
          </a:xfrm>
        </p:spPr>
        <p:txBody>
          <a:bodyPr vert="horz" lIns="91440" tIns="45720" rIns="91440" bIns="45720" rtlCol="0" anchor="t">
            <a:normAutofit/>
          </a:bodyPr>
          <a:lstStyle/>
          <a:p>
            <a:pPr marL="0" indent="0">
              <a:buNone/>
            </a:pPr>
            <a:r>
              <a:rPr lang="en-US" b="1">
                <a:latin typeface="Calibri"/>
                <a:ea typeface="Calibri"/>
                <a:cs typeface="Arial"/>
              </a:rPr>
              <a:t>Late teens to 30’s </a:t>
            </a:r>
            <a:r>
              <a:rPr lang="en-US">
                <a:latin typeface="Calibri"/>
                <a:ea typeface="Calibri"/>
                <a:cs typeface="Arial"/>
              </a:rPr>
              <a:t>Development tasks:</a:t>
            </a:r>
          </a:p>
          <a:p>
            <a:pPr marL="708660" lvl="1" indent="-342900">
              <a:buClrTx/>
              <a:buFont typeface="Arial"/>
              <a:buChar char="•"/>
            </a:pPr>
            <a:r>
              <a:rPr lang="en-US" sz="2800">
                <a:latin typeface="Calibri"/>
                <a:ea typeface="Calibri"/>
                <a:cs typeface="Arial"/>
              </a:rPr>
              <a:t>Personal and economic independence</a:t>
            </a:r>
          </a:p>
          <a:p>
            <a:pPr marL="708660" lvl="1" indent="-342900">
              <a:buClrTx/>
              <a:buFont typeface="Arial"/>
              <a:buChar char="•"/>
            </a:pPr>
            <a:r>
              <a:rPr lang="en-US" sz="2800">
                <a:latin typeface="Calibri"/>
                <a:ea typeface="Calibri"/>
                <a:cs typeface="Arial"/>
              </a:rPr>
              <a:t>Support group of friends and others</a:t>
            </a:r>
          </a:p>
          <a:p>
            <a:pPr marL="708660" lvl="1" indent="-342900">
              <a:buClrTx/>
              <a:buFont typeface="Arial"/>
              <a:buChar char="•"/>
            </a:pPr>
            <a:r>
              <a:rPr lang="en-US" sz="2800">
                <a:latin typeface="Calibri"/>
                <a:ea typeface="Calibri"/>
                <a:cs typeface="Arial"/>
              </a:rPr>
              <a:t>Developing work skills/career</a:t>
            </a:r>
          </a:p>
          <a:p>
            <a:pPr marL="708660" lvl="1" indent="-342900">
              <a:buClrTx/>
              <a:buFont typeface="Arial"/>
              <a:buChar char="•"/>
            </a:pPr>
            <a:r>
              <a:rPr lang="en-US" sz="2800">
                <a:latin typeface="Calibri"/>
                <a:ea typeface="Calibri"/>
                <a:cs typeface="Arial"/>
              </a:rPr>
              <a:t>Making a commitment in a relationship</a:t>
            </a:r>
          </a:p>
          <a:p>
            <a:pPr marL="708660" lvl="1" indent="-342900">
              <a:buClrTx/>
              <a:buFont typeface="Arial"/>
              <a:buChar char="•"/>
            </a:pPr>
            <a:r>
              <a:rPr lang="en-US" sz="2800">
                <a:latin typeface="Calibri"/>
                <a:ea typeface="Calibri"/>
                <a:cs typeface="Arial"/>
              </a:rPr>
              <a:t>Establishing a family</a:t>
            </a:r>
          </a:p>
          <a:p>
            <a:pPr marL="708660" lvl="1" indent="-342900">
              <a:buClrTx/>
              <a:buFont typeface="Arial"/>
              <a:buChar char="•"/>
            </a:pPr>
            <a:r>
              <a:rPr lang="en-US" sz="2800">
                <a:latin typeface="Calibri"/>
                <a:ea typeface="Calibri"/>
                <a:cs typeface="Arial"/>
              </a:rPr>
              <a:t>Managing optimal health and healthy lifestyle</a:t>
            </a:r>
          </a:p>
        </p:txBody>
      </p:sp>
      <p:pic>
        <p:nvPicPr>
          <p:cNvPr id="5" name="Picture 4" descr="A group of people standing together&#10;&#10;Description automatically generated">
            <a:extLst>
              <a:ext uri="{FF2B5EF4-FFF2-40B4-BE49-F238E27FC236}">
                <a16:creationId xmlns:a16="http://schemas.microsoft.com/office/drawing/2014/main" id="{3037F569-F94A-454F-BB52-C966A6697AF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40255" y="2138083"/>
            <a:ext cx="4712658" cy="26494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A97185E8-67BC-74D4-11B5-56F4AE99C923}"/>
              </a:ext>
            </a:extLst>
          </p:cNvPr>
          <p:cNvSpPr txBox="1"/>
          <p:nvPr/>
        </p:nvSpPr>
        <p:spPr>
          <a:xfrm>
            <a:off x="440255" y="4787516"/>
            <a:ext cx="4400686" cy="230832"/>
          </a:xfrm>
          <a:prstGeom prst="rect">
            <a:avLst/>
          </a:prstGeom>
          <a:noFill/>
        </p:spPr>
        <p:txBody>
          <a:bodyPr wrap="square" rtlCol="0">
            <a:spAutoFit/>
          </a:bodyPr>
          <a:lstStyle/>
          <a:p>
            <a:r>
              <a:rPr lang="en-US" sz="900">
                <a:hlinkClick r:id="rId4" tooltip="https://netivist.org/debate/affirmative-action-pros-and-cons"/>
              </a:rPr>
              <a:t>This Photo</a:t>
            </a:r>
            <a:r>
              <a:rPr lang="en-US" sz="900"/>
              <a:t> by Unknown Author is licensed under </a:t>
            </a:r>
            <a:r>
              <a:rPr lang="en-US" sz="900">
                <a:hlinkClick r:id="rId5" tooltip="https://creativecommons.org/licenses/by-nc-sa/3.0/"/>
              </a:rPr>
              <a:t>CC BY-SA-NC</a:t>
            </a:r>
            <a:endParaRPr lang="en-US" sz="900"/>
          </a:p>
        </p:txBody>
      </p:sp>
      <p:pic>
        <p:nvPicPr>
          <p:cNvPr id="7" name="Graphic 7" descr="A lightbulb">
            <a:extLst>
              <a:ext uri="{FF2B5EF4-FFF2-40B4-BE49-F238E27FC236}">
                <a16:creationId xmlns:a16="http://schemas.microsoft.com/office/drawing/2014/main" id="{F21F7FAD-2DD2-32F3-001C-4E819356F36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51273" y="139573"/>
            <a:ext cx="984504" cy="984504"/>
          </a:xfrm>
          <a:prstGeom prst="rect">
            <a:avLst/>
          </a:prstGeom>
        </p:spPr>
      </p:pic>
    </p:spTree>
    <p:custDataLst>
      <p:tags r:id="rId1"/>
    </p:custDataLst>
    <p:extLst>
      <p:ext uri="{BB962C8B-B14F-4D97-AF65-F5344CB8AC3E}">
        <p14:creationId xmlns:p14="http://schemas.microsoft.com/office/powerpoint/2010/main" val="573935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4075" y="342636"/>
            <a:ext cx="6672886" cy="1124222"/>
          </a:xfrm>
        </p:spPr>
        <p:txBody>
          <a:bodyPr>
            <a:normAutofit/>
          </a:bodyPr>
          <a:lstStyle/>
          <a:p>
            <a:r>
              <a:rPr lang="en-US">
                <a:latin typeface="Calibri"/>
                <a:ea typeface="Calibri"/>
                <a:cs typeface="Arial"/>
              </a:rPr>
              <a:t>Middle Adulthood </a:t>
            </a:r>
          </a:p>
        </p:txBody>
      </p:sp>
      <p:sp>
        <p:nvSpPr>
          <p:cNvPr id="3" name="Content Placeholder 2"/>
          <p:cNvSpPr>
            <a:spLocks noGrp="1"/>
          </p:cNvSpPr>
          <p:nvPr>
            <p:ph idx="1"/>
          </p:nvPr>
        </p:nvSpPr>
        <p:spPr>
          <a:xfrm>
            <a:off x="634075" y="1466859"/>
            <a:ext cx="7111431" cy="4313584"/>
          </a:xfrm>
        </p:spPr>
        <p:txBody>
          <a:bodyPr vert="horz" lIns="91440" tIns="45720" rIns="91440" bIns="45720" rtlCol="0" anchor="t">
            <a:normAutofit/>
          </a:bodyPr>
          <a:lstStyle/>
          <a:p>
            <a:pPr marL="0" indent="0">
              <a:lnSpc>
                <a:spcPct val="110000"/>
              </a:lnSpc>
              <a:buNone/>
            </a:pPr>
            <a:r>
              <a:rPr lang="en-US" b="1">
                <a:latin typeface="Calibri"/>
                <a:ea typeface="Calibri"/>
                <a:cs typeface="Arial"/>
              </a:rPr>
              <a:t>30’s to mid 60’s </a:t>
            </a:r>
            <a:r>
              <a:rPr lang="en-US">
                <a:latin typeface="Calibri"/>
                <a:ea typeface="Calibri"/>
                <a:cs typeface="Arial"/>
              </a:rPr>
              <a:t>Developmental tasks:</a:t>
            </a:r>
          </a:p>
          <a:p>
            <a:pPr marL="708660" lvl="1" indent="-342900">
              <a:lnSpc>
                <a:spcPct val="110000"/>
              </a:lnSpc>
              <a:buClrTx/>
              <a:buFont typeface="Arial"/>
              <a:buChar char="•"/>
            </a:pPr>
            <a:r>
              <a:rPr lang="en-US" sz="2800">
                <a:latin typeface="Calibri"/>
                <a:ea typeface="Calibri"/>
                <a:cs typeface="Arial"/>
              </a:rPr>
              <a:t>Expanding personal and social involvement and responsibility</a:t>
            </a:r>
          </a:p>
          <a:p>
            <a:pPr marL="708660" lvl="1" indent="-342900">
              <a:lnSpc>
                <a:spcPct val="110000"/>
              </a:lnSpc>
              <a:buClrTx/>
              <a:buFont typeface="Arial"/>
              <a:buChar char="•"/>
            </a:pPr>
            <a:r>
              <a:rPr lang="en-US" sz="2800">
                <a:latin typeface="Calibri"/>
                <a:ea typeface="Calibri"/>
                <a:cs typeface="Arial"/>
              </a:rPr>
              <a:t>Adjusting to the physiological and emotional changes of middle age</a:t>
            </a:r>
          </a:p>
          <a:p>
            <a:pPr marL="708660" lvl="1" indent="-342900">
              <a:lnSpc>
                <a:spcPct val="110000"/>
              </a:lnSpc>
              <a:buClrTx/>
              <a:buFont typeface="Arial"/>
              <a:buChar char="•"/>
            </a:pPr>
            <a:r>
              <a:rPr lang="en-US" sz="2800">
                <a:latin typeface="Calibri"/>
                <a:ea typeface="Calibri"/>
                <a:cs typeface="Arial"/>
              </a:rPr>
              <a:t>Reaching and maintaining job satisfaction</a:t>
            </a:r>
          </a:p>
          <a:p>
            <a:pPr marL="708660" lvl="1" indent="-342900">
              <a:lnSpc>
                <a:spcPct val="110000"/>
              </a:lnSpc>
              <a:buClrTx/>
              <a:buFont typeface="Arial"/>
              <a:buChar char="•"/>
            </a:pPr>
            <a:r>
              <a:rPr lang="en-US" sz="2800">
                <a:latin typeface="Calibri"/>
                <a:ea typeface="Calibri"/>
                <a:cs typeface="Arial"/>
              </a:rPr>
              <a:t>Maintaining health and managing emerging chronic health conditions</a:t>
            </a:r>
          </a:p>
        </p:txBody>
      </p:sp>
      <p:pic>
        <p:nvPicPr>
          <p:cNvPr id="5" name="Picture 4" descr="A person and person sitting on the floor&#10;&#10;Description automatically generated">
            <a:extLst>
              <a:ext uri="{FF2B5EF4-FFF2-40B4-BE49-F238E27FC236}">
                <a16:creationId xmlns:a16="http://schemas.microsoft.com/office/drawing/2014/main" id="{8AA6BED1-5B3E-92CB-7815-E3C343CBB78D}"/>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745506" y="1466858"/>
            <a:ext cx="4267169" cy="32892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E23DBB07-A5F1-DAE3-1415-243A4C9F4DFB}"/>
              </a:ext>
            </a:extLst>
          </p:cNvPr>
          <p:cNvSpPr txBox="1"/>
          <p:nvPr/>
        </p:nvSpPr>
        <p:spPr>
          <a:xfrm>
            <a:off x="7924830" y="4756134"/>
            <a:ext cx="3478276" cy="230832"/>
          </a:xfrm>
          <a:prstGeom prst="rect">
            <a:avLst/>
          </a:prstGeom>
          <a:noFill/>
        </p:spPr>
        <p:txBody>
          <a:bodyPr wrap="square" rtlCol="0">
            <a:spAutoFit/>
          </a:bodyPr>
          <a:lstStyle/>
          <a:p>
            <a:r>
              <a:rPr lang="en-US" sz="900">
                <a:hlinkClick r:id="rId5" tooltip="https://rrspence2002.deviantart.com/art/Happy-middle-age-couple-687269499"/>
              </a:rPr>
              <a:t>This Photo</a:t>
            </a:r>
            <a:r>
              <a:rPr lang="en-US" sz="900"/>
              <a:t> by Unknown Author is licensed under </a:t>
            </a:r>
            <a:r>
              <a:rPr lang="en-US" sz="900">
                <a:hlinkClick r:id="rId6" tooltip="https://creativecommons.org/licenses/by-nc-nd/3.0/"/>
              </a:rPr>
              <a:t>CC BY-NC-ND</a:t>
            </a:r>
            <a:endParaRPr lang="en-US" sz="900"/>
          </a:p>
        </p:txBody>
      </p:sp>
      <p:pic>
        <p:nvPicPr>
          <p:cNvPr id="7" name="Graphic 7" descr="A lightbulb">
            <a:extLst>
              <a:ext uri="{FF2B5EF4-FFF2-40B4-BE49-F238E27FC236}">
                <a16:creationId xmlns:a16="http://schemas.microsoft.com/office/drawing/2014/main" id="{35351568-72EF-A28A-4E6D-7D1DEE9CE98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839491" y="103855"/>
            <a:ext cx="1091661" cy="1139286"/>
          </a:xfrm>
          <a:prstGeom prst="rect">
            <a:avLst/>
          </a:prstGeom>
        </p:spPr>
      </p:pic>
    </p:spTree>
    <p:custDataLst>
      <p:tags r:id="rId1"/>
    </p:custDataLst>
    <p:extLst>
      <p:ext uri="{BB962C8B-B14F-4D97-AF65-F5344CB8AC3E}">
        <p14:creationId xmlns:p14="http://schemas.microsoft.com/office/powerpoint/2010/main" val="4208690167"/>
      </p:ext>
    </p:extLst>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4075" y="342636"/>
            <a:ext cx="6672886" cy="1124222"/>
          </a:xfrm>
        </p:spPr>
        <p:txBody>
          <a:bodyPr>
            <a:normAutofit/>
          </a:bodyPr>
          <a:lstStyle/>
          <a:p>
            <a:r>
              <a:rPr lang="en-US">
                <a:latin typeface="Calibri"/>
                <a:ea typeface="Calibri"/>
                <a:cs typeface="Arial"/>
              </a:rPr>
              <a:t>Middle Adulthood</a:t>
            </a:r>
          </a:p>
        </p:txBody>
      </p:sp>
      <p:sp>
        <p:nvSpPr>
          <p:cNvPr id="3" name="Content Placeholder 2"/>
          <p:cNvSpPr>
            <a:spLocks noGrp="1"/>
          </p:cNvSpPr>
          <p:nvPr>
            <p:ph idx="1"/>
          </p:nvPr>
        </p:nvSpPr>
        <p:spPr>
          <a:xfrm>
            <a:off x="634075" y="1466859"/>
            <a:ext cx="7111431" cy="4313584"/>
          </a:xfrm>
        </p:spPr>
        <p:txBody>
          <a:bodyPr vert="horz" lIns="91440" tIns="45720" rIns="91440" bIns="45720" rtlCol="0" anchor="t">
            <a:normAutofit/>
          </a:bodyPr>
          <a:lstStyle/>
          <a:p>
            <a:pPr marL="0" indent="0">
              <a:lnSpc>
                <a:spcPct val="110000"/>
              </a:lnSpc>
              <a:buNone/>
            </a:pPr>
            <a:r>
              <a:rPr lang="en-US" b="1">
                <a:latin typeface="Calibri"/>
                <a:ea typeface="Calibri"/>
                <a:cs typeface="Arial"/>
              </a:rPr>
              <a:t>30’s to mid 60’s </a:t>
            </a:r>
            <a:r>
              <a:rPr lang="en-US">
                <a:latin typeface="Calibri"/>
                <a:ea typeface="Calibri"/>
                <a:cs typeface="Arial"/>
              </a:rPr>
              <a:t>Developmental tasks:</a:t>
            </a:r>
          </a:p>
          <a:p>
            <a:pPr marL="708660" lvl="1" indent="-342900">
              <a:lnSpc>
                <a:spcPct val="110000"/>
              </a:lnSpc>
              <a:buClrTx/>
              <a:buFont typeface="Arial"/>
              <a:buChar char="•"/>
            </a:pPr>
            <a:r>
              <a:rPr lang="en-US" sz="2800">
                <a:latin typeface="Calibri"/>
                <a:ea typeface="Calibri"/>
                <a:cs typeface="Arial"/>
              </a:rPr>
              <a:t>Expanding personal and social involvement and responsibility</a:t>
            </a:r>
          </a:p>
          <a:p>
            <a:pPr marL="708660" lvl="1" indent="-342900">
              <a:lnSpc>
                <a:spcPct val="110000"/>
              </a:lnSpc>
              <a:buClrTx/>
              <a:buFont typeface="Arial"/>
              <a:buChar char="•"/>
            </a:pPr>
            <a:r>
              <a:rPr lang="en-US" sz="2800">
                <a:latin typeface="Calibri"/>
                <a:ea typeface="Calibri"/>
                <a:cs typeface="Arial"/>
              </a:rPr>
              <a:t>Adjusting to the physiological and emotional changes of middle age</a:t>
            </a:r>
          </a:p>
          <a:p>
            <a:pPr marL="708660" lvl="1" indent="-342900">
              <a:lnSpc>
                <a:spcPct val="110000"/>
              </a:lnSpc>
              <a:buClrTx/>
              <a:buFont typeface="Arial"/>
              <a:buChar char="•"/>
            </a:pPr>
            <a:r>
              <a:rPr lang="en-US" sz="2800">
                <a:latin typeface="Calibri"/>
                <a:ea typeface="Calibri"/>
                <a:cs typeface="Arial"/>
              </a:rPr>
              <a:t>Reaching and maintaining job satisfaction</a:t>
            </a:r>
          </a:p>
          <a:p>
            <a:pPr marL="708660" lvl="1" indent="-342900">
              <a:lnSpc>
                <a:spcPct val="110000"/>
              </a:lnSpc>
              <a:buClrTx/>
              <a:buFont typeface="Arial"/>
              <a:buChar char="•"/>
            </a:pPr>
            <a:r>
              <a:rPr lang="en-US" sz="2800">
                <a:latin typeface="Calibri"/>
                <a:ea typeface="Calibri"/>
                <a:cs typeface="Arial"/>
              </a:rPr>
              <a:t>Maintaining health and managing emerging chronic health conditions</a:t>
            </a:r>
          </a:p>
        </p:txBody>
      </p:sp>
      <p:pic>
        <p:nvPicPr>
          <p:cNvPr id="7" name="Picture 6" descr="A group of women posing for a photo&#10;&#10;Description automatically generated">
            <a:extLst>
              <a:ext uri="{FF2B5EF4-FFF2-40B4-BE49-F238E27FC236}">
                <a16:creationId xmlns:a16="http://schemas.microsoft.com/office/drawing/2014/main" id="{BCEE7575-D4F0-57AF-3189-330417F111FD}"/>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693062" y="1348805"/>
            <a:ext cx="4498938" cy="36458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a:extLst>
              <a:ext uri="{FF2B5EF4-FFF2-40B4-BE49-F238E27FC236}">
                <a16:creationId xmlns:a16="http://schemas.microsoft.com/office/drawing/2014/main" id="{874CBC2A-66D8-A9AE-3842-321D66D51126}"/>
              </a:ext>
            </a:extLst>
          </p:cNvPr>
          <p:cNvSpPr txBox="1"/>
          <p:nvPr/>
        </p:nvSpPr>
        <p:spPr>
          <a:xfrm>
            <a:off x="8003689" y="4994698"/>
            <a:ext cx="4498938" cy="230832"/>
          </a:xfrm>
          <a:prstGeom prst="rect">
            <a:avLst/>
          </a:prstGeom>
          <a:noFill/>
        </p:spPr>
        <p:txBody>
          <a:bodyPr wrap="square" rtlCol="0">
            <a:spAutoFit/>
          </a:bodyPr>
          <a:lstStyle/>
          <a:p>
            <a:r>
              <a:rPr lang="en-US" sz="900">
                <a:hlinkClick r:id="rId4" tooltip="https://courses.lumenlearning.com/wmopen-concepts-statistics/chapter/types-of-statistical-studies-3-of-4/"/>
              </a:rPr>
              <a:t>This Photo</a:t>
            </a:r>
            <a:r>
              <a:rPr lang="en-US" sz="900"/>
              <a:t> by Unknown Author is licensed under </a:t>
            </a:r>
            <a:r>
              <a:rPr lang="en-US" sz="900">
                <a:hlinkClick r:id="rId5" tooltip="https://creativecommons.org/licenses/by/3.0/"/>
              </a:rPr>
              <a:t>CC BY</a:t>
            </a:r>
            <a:endParaRPr lang="en-US" sz="900"/>
          </a:p>
        </p:txBody>
      </p:sp>
      <p:pic>
        <p:nvPicPr>
          <p:cNvPr id="4" name="Content Placeholder 3" descr="A lightbulb">
            <a:extLst>
              <a:ext uri="{FF2B5EF4-FFF2-40B4-BE49-F238E27FC236}">
                <a16:creationId xmlns:a16="http://schemas.microsoft.com/office/drawing/2014/main" id="{C4A8F922-9B45-B246-93B0-4B9277B515D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50093" y="342635"/>
            <a:ext cx="891813" cy="891813"/>
          </a:xfrm>
          <a:prstGeom prst="rect">
            <a:avLst/>
          </a:prstGeom>
        </p:spPr>
      </p:pic>
    </p:spTree>
    <p:custDataLst>
      <p:tags r:id="rId1"/>
    </p:custDataLst>
    <p:extLst>
      <p:ext uri="{BB962C8B-B14F-4D97-AF65-F5344CB8AC3E}">
        <p14:creationId xmlns:p14="http://schemas.microsoft.com/office/powerpoint/2010/main" val="33985809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006" y="362773"/>
            <a:ext cx="10364451" cy="1038161"/>
          </a:xfrm>
        </p:spPr>
        <p:txBody>
          <a:bodyPr>
            <a:normAutofit/>
          </a:bodyPr>
          <a:lstStyle/>
          <a:p>
            <a:r>
              <a:rPr lang="en-US">
                <a:latin typeface="Arial"/>
                <a:cs typeface="Arial"/>
              </a:rPr>
              <a:t>L</a:t>
            </a:r>
            <a:r>
              <a:rPr lang="en-US">
                <a:latin typeface="Calibri"/>
                <a:ea typeface="Calibri"/>
                <a:cs typeface="Arial"/>
              </a:rPr>
              <a:t>ate Adulthood – Mid 60s to Death</a:t>
            </a:r>
          </a:p>
        </p:txBody>
      </p:sp>
      <p:sp>
        <p:nvSpPr>
          <p:cNvPr id="3" name="Content Placeholder 2"/>
          <p:cNvSpPr>
            <a:spLocks noGrp="1"/>
          </p:cNvSpPr>
          <p:nvPr>
            <p:ph idx="1"/>
          </p:nvPr>
        </p:nvSpPr>
        <p:spPr>
          <a:xfrm>
            <a:off x="379006" y="1511672"/>
            <a:ext cx="7402753" cy="4889128"/>
          </a:xfrm>
        </p:spPr>
        <p:txBody>
          <a:bodyPr vert="horz" lIns="91440" tIns="45720" rIns="91440" bIns="45720" rtlCol="0" anchor="t">
            <a:normAutofit/>
          </a:bodyPr>
          <a:lstStyle/>
          <a:p>
            <a:pPr marL="63500" indent="0">
              <a:lnSpc>
                <a:spcPct val="110000"/>
              </a:lnSpc>
              <a:buNone/>
            </a:pPr>
            <a:r>
              <a:rPr lang="en-US">
                <a:latin typeface="Calibri"/>
                <a:ea typeface="Calibri"/>
                <a:cs typeface="Arial"/>
              </a:rPr>
              <a:t>Young - old  (</a:t>
            </a:r>
            <a:r>
              <a:rPr lang="en-US" b="1">
                <a:latin typeface="Calibri"/>
                <a:ea typeface="Calibri"/>
                <a:cs typeface="Arial"/>
              </a:rPr>
              <a:t>65 - 74 years</a:t>
            </a:r>
            <a:r>
              <a:rPr lang="en-US">
                <a:latin typeface="Calibri"/>
                <a:ea typeface="Calibri"/>
                <a:cs typeface="Arial"/>
              </a:rPr>
              <a:t>) Development Tasks: </a:t>
            </a:r>
          </a:p>
          <a:p>
            <a:pPr marL="708660" lvl="1" indent="-342900">
              <a:lnSpc>
                <a:spcPct val="110000"/>
              </a:lnSpc>
              <a:buClrTx/>
              <a:buFont typeface="Arial"/>
              <a:buChar char="•"/>
            </a:pPr>
            <a:r>
              <a:rPr lang="en-US" sz="2800">
                <a:latin typeface="Calibri"/>
                <a:ea typeface="Calibri"/>
                <a:cs typeface="Arial"/>
              </a:rPr>
              <a:t>May not change from middle age if healthy</a:t>
            </a:r>
          </a:p>
          <a:p>
            <a:pPr marL="708660" lvl="1" indent="-342900">
              <a:lnSpc>
                <a:spcPct val="110000"/>
              </a:lnSpc>
              <a:buClrTx/>
              <a:buFont typeface="Arial"/>
              <a:buChar char="•"/>
            </a:pPr>
            <a:r>
              <a:rPr lang="en-US" sz="2800">
                <a:latin typeface="Calibri"/>
                <a:ea typeface="Calibri"/>
                <a:cs typeface="Arial"/>
              </a:rPr>
              <a:t>Beginning social and emotional adjustments to decreasing physical strength and changes in body such as vision and hearing limitations</a:t>
            </a:r>
          </a:p>
          <a:p>
            <a:pPr marL="708660" lvl="1" indent="-342900">
              <a:lnSpc>
                <a:spcPct val="110000"/>
              </a:lnSpc>
              <a:buClrTx/>
              <a:buFont typeface="Arial"/>
              <a:buChar char="•"/>
            </a:pPr>
            <a:r>
              <a:rPr lang="en-US" sz="2800">
                <a:latin typeface="Calibri"/>
                <a:ea typeface="Calibri"/>
                <a:cs typeface="Arial"/>
              </a:rPr>
              <a:t>Adjustments to retirement</a:t>
            </a:r>
          </a:p>
          <a:p>
            <a:pPr marL="708660" lvl="1" indent="-342900">
              <a:lnSpc>
                <a:spcPct val="110000"/>
              </a:lnSpc>
              <a:buClrTx/>
              <a:buFont typeface="Arial"/>
              <a:buChar char="•"/>
            </a:pPr>
            <a:r>
              <a:rPr lang="en-US" sz="2800">
                <a:latin typeface="Calibri"/>
                <a:ea typeface="Calibri"/>
                <a:cs typeface="Arial"/>
              </a:rPr>
              <a:t>Adjustments to changing family roles with spouse, adult children, grandchildren</a:t>
            </a:r>
          </a:p>
          <a:p>
            <a:pPr marL="365760" lvl="1" indent="0">
              <a:lnSpc>
                <a:spcPct val="110000"/>
              </a:lnSpc>
              <a:buNone/>
            </a:pPr>
            <a:endParaRPr lang="en-US" sz="2800">
              <a:ea typeface="Calibri"/>
              <a:cs typeface="Calibri"/>
            </a:endParaRPr>
          </a:p>
        </p:txBody>
      </p:sp>
      <p:pic>
        <p:nvPicPr>
          <p:cNvPr id="5" name="Picture 4" descr="A few older women lifting weights&#10;&#10;Description automatically generated">
            <a:extLst>
              <a:ext uri="{FF2B5EF4-FFF2-40B4-BE49-F238E27FC236}">
                <a16:creationId xmlns:a16="http://schemas.microsoft.com/office/drawing/2014/main" id="{FAD7DB0E-4773-33AE-F758-A96435E0E18C}"/>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701356" y="2328357"/>
            <a:ext cx="4361552" cy="29077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45901EE2-6E52-E506-5371-C24A85DDC5DF}"/>
              </a:ext>
            </a:extLst>
          </p:cNvPr>
          <p:cNvSpPr txBox="1"/>
          <p:nvPr/>
        </p:nvSpPr>
        <p:spPr>
          <a:xfrm>
            <a:off x="7886141" y="5236058"/>
            <a:ext cx="3678330" cy="239583"/>
          </a:xfrm>
          <a:prstGeom prst="rect">
            <a:avLst/>
          </a:prstGeom>
          <a:noFill/>
        </p:spPr>
        <p:txBody>
          <a:bodyPr wrap="square" rtlCol="0">
            <a:spAutoFit/>
          </a:bodyPr>
          <a:lstStyle/>
          <a:p>
            <a:r>
              <a:rPr lang="en-US" sz="900">
                <a:hlinkClick r:id="rId5" tooltip="https://kpu.pressbooks.pub/bcanders2000/chapter/a-case-study-development-of-the-seniors-program/"/>
              </a:rPr>
              <a:t>This Photo</a:t>
            </a:r>
            <a:r>
              <a:rPr lang="en-US" sz="900"/>
              <a:t> by Unknown Author is licensed under </a:t>
            </a:r>
            <a:r>
              <a:rPr lang="en-US" sz="900">
                <a:hlinkClick r:id="rId6" tooltip="https://creativecommons.org/licenses/by-nc-sa/3.0/"/>
              </a:rPr>
              <a:t>CC BY-SA-NC</a:t>
            </a:r>
            <a:endParaRPr lang="en-US" sz="900"/>
          </a:p>
        </p:txBody>
      </p:sp>
    </p:spTree>
    <p:custDataLst>
      <p:tags r:id="rId1"/>
    </p:custDataLst>
    <p:extLst>
      <p:ext uri="{BB962C8B-B14F-4D97-AF65-F5344CB8AC3E}">
        <p14:creationId xmlns:p14="http://schemas.microsoft.com/office/powerpoint/2010/main" val="4283276117"/>
      </p:ext>
    </p:extLst>
  </p:cSld>
  <p:clrMapOvr>
    <a:masterClrMapping/>
  </p:clrMapOvr>
  <p:extLst>
    <p:ext uri="{6950BFC3-D8DA-4A85-94F7-54DA5524770B}">
      <p188:commentRel xmlns:p188="http://schemas.microsoft.com/office/powerpoint/2018/8/main" r:id="rId3"/>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500" y="209728"/>
            <a:ext cx="10364451" cy="1091948"/>
          </a:xfrm>
        </p:spPr>
        <p:txBody>
          <a:bodyPr>
            <a:normAutofit/>
          </a:bodyPr>
          <a:lstStyle/>
          <a:p>
            <a:r>
              <a:rPr lang="en-US">
                <a:latin typeface="Calibri"/>
                <a:ea typeface="Calibri"/>
                <a:cs typeface="Arial"/>
              </a:rPr>
              <a:t>Late Adulthood – Mid 60s to Death </a:t>
            </a:r>
            <a:endParaRPr lang="en-US" b="1">
              <a:latin typeface="Calibri"/>
              <a:ea typeface="Calibri"/>
              <a:cs typeface="Calibri"/>
            </a:endParaRPr>
          </a:p>
        </p:txBody>
      </p:sp>
      <p:sp>
        <p:nvSpPr>
          <p:cNvPr id="3" name="Content Placeholder 2"/>
          <p:cNvSpPr>
            <a:spLocks noGrp="1"/>
          </p:cNvSpPr>
          <p:nvPr>
            <p:ph idx="1"/>
          </p:nvPr>
        </p:nvSpPr>
        <p:spPr>
          <a:xfrm>
            <a:off x="5448295" y="1713304"/>
            <a:ext cx="6742138" cy="4557226"/>
          </a:xfrm>
        </p:spPr>
        <p:txBody>
          <a:bodyPr vert="horz" lIns="91440" tIns="45720" rIns="91440" bIns="45720" rtlCol="0" anchor="t">
            <a:noAutofit/>
          </a:bodyPr>
          <a:lstStyle/>
          <a:p>
            <a:pPr marL="0" indent="0">
              <a:buNone/>
            </a:pPr>
            <a:r>
              <a:rPr lang="en-US">
                <a:latin typeface="Calibri"/>
                <a:ea typeface="Calibri"/>
                <a:cs typeface="Arial"/>
              </a:rPr>
              <a:t>Middle - Old  </a:t>
            </a:r>
            <a:r>
              <a:rPr lang="en-US" b="1">
                <a:latin typeface="Calibri"/>
                <a:ea typeface="Calibri"/>
                <a:cs typeface="Arial"/>
              </a:rPr>
              <a:t>(75 - 84 years</a:t>
            </a:r>
            <a:r>
              <a:rPr lang="en-US">
                <a:latin typeface="Calibri"/>
                <a:ea typeface="Calibri"/>
                <a:cs typeface="Arial"/>
              </a:rPr>
              <a:t>) Developmental Tasks:</a:t>
            </a:r>
          </a:p>
          <a:p>
            <a:pPr marL="457200" indent="-457200">
              <a:buClrTx/>
              <a:buChar char="•"/>
            </a:pPr>
            <a:r>
              <a:rPr lang="en-US" b="0">
                <a:latin typeface="Calibri"/>
                <a:ea typeface="Calibri"/>
                <a:cs typeface="Arial"/>
              </a:rPr>
              <a:t>More chronic conditions such as arthritis</a:t>
            </a:r>
          </a:p>
          <a:p>
            <a:pPr marL="457200" indent="-457200">
              <a:buClrTx/>
              <a:buChar char="•"/>
            </a:pPr>
            <a:r>
              <a:rPr lang="en-US" b="0">
                <a:latin typeface="Calibri"/>
                <a:ea typeface="Calibri"/>
                <a:cs typeface="Arial"/>
              </a:rPr>
              <a:t>More adjustments to losses:</a:t>
            </a:r>
          </a:p>
          <a:p>
            <a:pPr lvl="1">
              <a:buClrTx/>
            </a:pPr>
            <a:r>
              <a:rPr lang="en-US" sz="2800">
                <a:latin typeface="Calibri"/>
                <a:ea typeface="Calibri"/>
                <a:cs typeface="Arial"/>
              </a:rPr>
              <a:t>Ability to drive a car</a:t>
            </a:r>
          </a:p>
          <a:p>
            <a:pPr lvl="1">
              <a:buClrTx/>
            </a:pPr>
            <a:r>
              <a:rPr lang="en-US" sz="2800">
                <a:latin typeface="Calibri"/>
                <a:ea typeface="Calibri"/>
                <a:cs typeface="Arial"/>
              </a:rPr>
              <a:t>Death of friends and siblings</a:t>
            </a:r>
          </a:p>
          <a:p>
            <a:pPr marL="457200" indent="-457200">
              <a:buClrTx/>
              <a:buChar char="•"/>
            </a:pPr>
            <a:r>
              <a:rPr lang="en-US" b="0">
                <a:latin typeface="Calibri"/>
                <a:ea typeface="Calibri"/>
                <a:cs typeface="Arial"/>
              </a:rPr>
              <a:t>Need to accept life’s experiences</a:t>
            </a:r>
          </a:p>
          <a:p>
            <a:pPr marL="457200" indent="-457200">
              <a:buClrTx/>
              <a:buChar char="•"/>
            </a:pPr>
            <a:r>
              <a:rPr lang="en-US" b="0">
                <a:latin typeface="Calibri"/>
                <a:ea typeface="Calibri"/>
                <a:cs typeface="Arial"/>
              </a:rPr>
              <a:t>Accepting one’s immortality</a:t>
            </a:r>
            <a:br>
              <a:rPr lang="en-US" b="0">
                <a:latin typeface="Calibri"/>
                <a:cs typeface="Arial"/>
              </a:rPr>
            </a:br>
            <a:endParaRPr lang="en-US" b="0">
              <a:latin typeface="Calibri"/>
              <a:ea typeface="Calibri"/>
              <a:cs typeface="Arial"/>
            </a:endParaRPr>
          </a:p>
          <a:p>
            <a:pPr marL="0" indent="0">
              <a:buNone/>
            </a:pPr>
            <a:endParaRPr lang="en-US" sz="1900" b="1"/>
          </a:p>
          <a:p>
            <a:pPr marL="0" indent="0">
              <a:buNone/>
            </a:pPr>
            <a:endParaRPr lang="en-US" sz="1900"/>
          </a:p>
        </p:txBody>
      </p:sp>
      <p:pic>
        <p:nvPicPr>
          <p:cNvPr id="5" name="Picture 4" descr="A group of people sitting on a bench&#10;&#10;Description automatically generated">
            <a:extLst>
              <a:ext uri="{FF2B5EF4-FFF2-40B4-BE49-F238E27FC236}">
                <a16:creationId xmlns:a16="http://schemas.microsoft.com/office/drawing/2014/main" id="{3884AB9F-FF75-270E-15E7-2B1FB680A57A}"/>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30305" y="2233745"/>
            <a:ext cx="4681317" cy="31208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B36DE788-A135-34BA-8FA2-CE79BCD1E170}"/>
              </a:ext>
            </a:extLst>
          </p:cNvPr>
          <p:cNvSpPr txBox="1"/>
          <p:nvPr/>
        </p:nvSpPr>
        <p:spPr>
          <a:xfrm>
            <a:off x="430305" y="5354623"/>
            <a:ext cx="3349550" cy="230832"/>
          </a:xfrm>
          <a:prstGeom prst="rect">
            <a:avLst/>
          </a:prstGeom>
          <a:noFill/>
        </p:spPr>
        <p:txBody>
          <a:bodyPr wrap="square" rtlCol="0">
            <a:spAutoFit/>
          </a:bodyPr>
          <a:lstStyle/>
          <a:p>
            <a:r>
              <a:rPr lang="en-US" sz="900">
                <a:hlinkClick r:id="rId4" tooltip="http://perierga.gr/2017/06/oi-filoi-einai-polytimoteroi-apo-thn-oikogeneia-kathws-megalwnoume/"/>
              </a:rPr>
              <a:t>This Photo</a:t>
            </a:r>
            <a:r>
              <a:rPr lang="en-US" sz="900"/>
              <a:t> by Unknown Author is licensed under </a:t>
            </a:r>
            <a:r>
              <a:rPr lang="en-US" sz="900">
                <a:hlinkClick r:id="rId5" tooltip="https://creativecommons.org/licenses/by-nd/3.0/"/>
              </a:rPr>
              <a:t>CC BY-ND</a:t>
            </a:r>
            <a:endParaRPr lang="en-US" sz="900"/>
          </a:p>
        </p:txBody>
      </p:sp>
      <p:pic>
        <p:nvPicPr>
          <p:cNvPr id="7" name="Graphic 7" descr="A lightbulb">
            <a:extLst>
              <a:ext uri="{FF2B5EF4-FFF2-40B4-BE49-F238E27FC236}">
                <a16:creationId xmlns:a16="http://schemas.microsoft.com/office/drawing/2014/main" id="{206405F2-77F8-A07C-0892-9CE2EDB6DD0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911429" y="-3302"/>
            <a:ext cx="984504" cy="984504"/>
          </a:xfrm>
          <a:prstGeom prst="rect">
            <a:avLst/>
          </a:prstGeom>
        </p:spPr>
      </p:pic>
    </p:spTree>
    <p:custDataLst>
      <p:tags r:id="rId1"/>
    </p:custDataLst>
    <p:extLst>
      <p:ext uri="{BB962C8B-B14F-4D97-AF65-F5344CB8AC3E}">
        <p14:creationId xmlns:p14="http://schemas.microsoft.com/office/powerpoint/2010/main" val="24931726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328" y="268712"/>
            <a:ext cx="10364451" cy="1232438"/>
          </a:xfrm>
        </p:spPr>
        <p:txBody>
          <a:bodyPr>
            <a:normAutofit/>
          </a:bodyPr>
          <a:lstStyle/>
          <a:p>
            <a:r>
              <a:rPr lang="en-US">
                <a:latin typeface="Arial"/>
                <a:cs typeface="Arial"/>
              </a:rPr>
              <a:t>L</a:t>
            </a:r>
            <a:r>
              <a:rPr lang="en-US">
                <a:latin typeface="Calibri"/>
                <a:ea typeface="Calibri"/>
                <a:cs typeface="Arial"/>
              </a:rPr>
              <a:t>ate Adulthood – Mid 60s to Death</a:t>
            </a:r>
            <a:endParaRPr lang="en-US" b="1">
              <a:latin typeface="Calibri"/>
              <a:ea typeface="Calibri"/>
              <a:cs typeface="Calibri"/>
            </a:endParaRPr>
          </a:p>
        </p:txBody>
      </p:sp>
      <p:sp>
        <p:nvSpPr>
          <p:cNvPr id="3" name="Content Placeholder 2"/>
          <p:cNvSpPr>
            <a:spLocks noGrp="1"/>
          </p:cNvSpPr>
          <p:nvPr>
            <p:ph idx="1"/>
          </p:nvPr>
        </p:nvSpPr>
        <p:spPr>
          <a:xfrm>
            <a:off x="4837814" y="1711106"/>
            <a:ext cx="7156962" cy="4748148"/>
          </a:xfrm>
        </p:spPr>
        <p:txBody>
          <a:bodyPr vert="horz" lIns="91440" tIns="45720" rIns="91440" bIns="45720" rtlCol="0" anchor="t">
            <a:noAutofit/>
          </a:bodyPr>
          <a:lstStyle/>
          <a:p>
            <a:pPr marL="0" indent="0">
              <a:buNone/>
            </a:pPr>
            <a:r>
              <a:rPr lang="en-US">
                <a:latin typeface="Calibri"/>
                <a:ea typeface="Calibri"/>
                <a:cs typeface="Arial"/>
              </a:rPr>
              <a:t>Old - Old  (</a:t>
            </a:r>
            <a:r>
              <a:rPr lang="en-US" b="1">
                <a:latin typeface="Calibri"/>
                <a:ea typeface="Calibri"/>
                <a:cs typeface="Arial"/>
              </a:rPr>
              <a:t>85 and older</a:t>
            </a:r>
            <a:r>
              <a:rPr lang="en-US">
                <a:latin typeface="Calibri"/>
                <a:ea typeface="Calibri"/>
                <a:cs typeface="Arial"/>
              </a:rPr>
              <a:t>) Developmental Tasks:</a:t>
            </a:r>
          </a:p>
          <a:p>
            <a:pPr marL="457200" indent="-457200">
              <a:buClrTx/>
              <a:buChar char="•"/>
            </a:pPr>
            <a:r>
              <a:rPr lang="en-US" b="0">
                <a:latin typeface="Calibri"/>
                <a:ea typeface="Calibri"/>
                <a:cs typeface="Arial"/>
              </a:rPr>
              <a:t>Acceptance of physical limits</a:t>
            </a:r>
          </a:p>
          <a:p>
            <a:pPr marL="457200" indent="-457200">
              <a:buClrTx/>
              <a:buChar char="•"/>
            </a:pPr>
            <a:r>
              <a:rPr lang="en-US" b="0">
                <a:latin typeface="Calibri"/>
                <a:ea typeface="Calibri"/>
                <a:cs typeface="Arial"/>
              </a:rPr>
              <a:t>Dependence on others for help</a:t>
            </a:r>
          </a:p>
          <a:p>
            <a:pPr marL="457200" indent="-457200">
              <a:buClrTx/>
              <a:buChar char="•"/>
            </a:pPr>
            <a:r>
              <a:rPr lang="en-US" b="0">
                <a:latin typeface="Calibri"/>
                <a:ea typeface="Calibri"/>
                <a:cs typeface="Arial"/>
              </a:rPr>
              <a:t>Losses increase:</a:t>
            </a:r>
          </a:p>
          <a:p>
            <a:pPr lvl="1">
              <a:buClrTx/>
            </a:pPr>
            <a:r>
              <a:rPr lang="en-US" sz="2800">
                <a:latin typeface="Calibri"/>
                <a:ea typeface="Calibri"/>
                <a:cs typeface="Arial"/>
              </a:rPr>
              <a:t>Related to social activities</a:t>
            </a:r>
          </a:p>
          <a:p>
            <a:pPr lvl="1">
              <a:buClrTx/>
            </a:pPr>
            <a:r>
              <a:rPr lang="en-US" sz="2800">
                <a:latin typeface="Calibri"/>
                <a:ea typeface="Calibri"/>
                <a:cs typeface="Arial"/>
              </a:rPr>
              <a:t>Death of friends, family, spouse</a:t>
            </a:r>
          </a:p>
          <a:p>
            <a:pPr marL="457200" indent="-457200">
              <a:buClrTx/>
              <a:buChar char="•"/>
            </a:pPr>
            <a:r>
              <a:rPr lang="en-US" b="0">
                <a:latin typeface="Calibri"/>
                <a:ea typeface="Calibri"/>
                <a:cs typeface="Arial"/>
              </a:rPr>
              <a:t>Acceptance of relocation:</a:t>
            </a:r>
          </a:p>
          <a:p>
            <a:pPr lvl="1"/>
            <a:r>
              <a:rPr lang="en-US" sz="2800">
                <a:latin typeface="Calibri"/>
                <a:ea typeface="Calibri"/>
                <a:cs typeface="Arial"/>
              </a:rPr>
              <a:t>May need to live with family, assisted living, or long-term care facility</a:t>
            </a:r>
          </a:p>
          <a:p>
            <a:pPr marL="0" indent="0">
              <a:buNone/>
            </a:pPr>
            <a:endParaRPr lang="en-US" b="1"/>
          </a:p>
          <a:p>
            <a:pPr marL="0" indent="0">
              <a:buNone/>
            </a:pPr>
            <a:endParaRPr lang="en-US"/>
          </a:p>
        </p:txBody>
      </p:sp>
      <p:pic>
        <p:nvPicPr>
          <p:cNvPr id="5" name="Picture 4" descr="An old people walking with a dog&#10;&#10;Description automatically generated">
            <a:extLst>
              <a:ext uri="{FF2B5EF4-FFF2-40B4-BE49-F238E27FC236}">
                <a16:creationId xmlns:a16="http://schemas.microsoft.com/office/drawing/2014/main" id="{A08A83F2-9C7C-7109-A850-0B4984F3BC90}"/>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r="19640"/>
          <a:stretch/>
        </p:blipFill>
        <p:spPr>
          <a:xfrm>
            <a:off x="355003" y="1864889"/>
            <a:ext cx="4324573" cy="36583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D740578E-5C99-5DAE-4FFC-62A76F1A5B5A}"/>
              </a:ext>
            </a:extLst>
          </p:cNvPr>
          <p:cNvSpPr txBox="1"/>
          <p:nvPr/>
        </p:nvSpPr>
        <p:spPr>
          <a:xfrm>
            <a:off x="355003" y="5523246"/>
            <a:ext cx="3496235" cy="230832"/>
          </a:xfrm>
          <a:prstGeom prst="rect">
            <a:avLst/>
          </a:prstGeom>
          <a:noFill/>
        </p:spPr>
        <p:txBody>
          <a:bodyPr wrap="square" rtlCol="0">
            <a:spAutoFit/>
          </a:bodyPr>
          <a:lstStyle/>
          <a:p>
            <a:r>
              <a:rPr lang="en-US" sz="900">
                <a:hlinkClick r:id="rId4" tooltip="https://open.maricopa.edu/devpsych/chapter/chapter-11-late-adulthood/"/>
              </a:rPr>
              <a:t>This Photo</a:t>
            </a:r>
            <a:r>
              <a:rPr lang="en-US" sz="900"/>
              <a:t> by Unknown Author is licensed under </a:t>
            </a:r>
            <a:r>
              <a:rPr lang="en-US" sz="900">
                <a:hlinkClick r:id="rId5" tooltip="https://creativecommons.org/licenses/by/3.0/"/>
              </a:rPr>
              <a:t>CC BY</a:t>
            </a:r>
            <a:endParaRPr lang="en-US" sz="900"/>
          </a:p>
        </p:txBody>
      </p:sp>
    </p:spTree>
    <p:custDataLst>
      <p:tags r:id="rId1"/>
    </p:custDataLst>
    <p:extLst>
      <p:ext uri="{BB962C8B-B14F-4D97-AF65-F5344CB8AC3E}">
        <p14:creationId xmlns:p14="http://schemas.microsoft.com/office/powerpoint/2010/main" val="34697392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a:t>Maslow’s Hierarchy of Needs</a:t>
            </a:r>
          </a:p>
        </p:txBody>
      </p:sp>
      <p:pic>
        <p:nvPicPr>
          <p:cNvPr id="6" name="Picture 5" descr="A person smiling with a mustache&#10;&#10;Description automatically generated">
            <a:extLst>
              <a:ext uri="{FF2B5EF4-FFF2-40B4-BE49-F238E27FC236}">
                <a16:creationId xmlns:a16="http://schemas.microsoft.com/office/drawing/2014/main" id="{48C4F184-2D39-6834-B7A1-174CF598B7E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b="13740"/>
          <a:stretch/>
        </p:blipFill>
        <p:spPr>
          <a:xfrm>
            <a:off x="838200" y="1825625"/>
            <a:ext cx="5181600" cy="4351338"/>
          </a:xfrm>
          <a:prstGeom prst="rect">
            <a:avLst/>
          </a:prstGeom>
          <a:noFill/>
        </p:spPr>
      </p:pic>
      <p:sp>
        <p:nvSpPr>
          <p:cNvPr id="3" name="Content Placeholder 2"/>
          <p:cNvSpPr>
            <a:spLocks noGrp="1"/>
          </p:cNvSpPr>
          <p:nvPr>
            <p:ph sz="half" idx="2"/>
          </p:nvPr>
        </p:nvSpPr>
        <p:spPr>
          <a:xfrm>
            <a:off x="6172199" y="1825625"/>
            <a:ext cx="5736515" cy="4351338"/>
          </a:xfrm>
        </p:spPr>
        <p:txBody>
          <a:bodyPr>
            <a:normAutofit/>
          </a:bodyPr>
          <a:lstStyle/>
          <a:p>
            <a:pPr>
              <a:lnSpc>
                <a:spcPct val="90000"/>
              </a:lnSpc>
            </a:pPr>
            <a:r>
              <a:rPr lang="en-US" sz="2600"/>
              <a:t>Abraham Maslow: 1908 - 1970, NY Studied law &amp; psychology at University of WI</a:t>
            </a:r>
          </a:p>
          <a:p>
            <a:pPr marL="0" indent="0">
              <a:lnSpc>
                <a:spcPct val="90000"/>
              </a:lnSpc>
              <a:buNone/>
            </a:pPr>
            <a:endParaRPr lang="en-US" sz="2600"/>
          </a:p>
          <a:p>
            <a:pPr>
              <a:lnSpc>
                <a:spcPct val="90000"/>
              </a:lnSpc>
            </a:pPr>
            <a:r>
              <a:rPr lang="en-US" sz="2600"/>
              <a:t>Studied people such as Albert Einstein, Eleanor Roosevelt, Fredrick Douglass</a:t>
            </a:r>
          </a:p>
          <a:p>
            <a:pPr marL="0" indent="0">
              <a:lnSpc>
                <a:spcPct val="90000"/>
              </a:lnSpc>
              <a:buNone/>
            </a:pPr>
            <a:endParaRPr lang="en-US" sz="2600"/>
          </a:p>
          <a:p>
            <a:pPr>
              <a:lnSpc>
                <a:spcPct val="90000"/>
              </a:lnSpc>
            </a:pPr>
            <a:r>
              <a:rPr lang="en-US" sz="2600"/>
              <a:t>Studied the healthiest 1% of the college student population</a:t>
            </a:r>
          </a:p>
        </p:txBody>
      </p:sp>
      <p:sp>
        <p:nvSpPr>
          <p:cNvPr id="8" name="TextBox 7">
            <a:extLst>
              <a:ext uri="{FF2B5EF4-FFF2-40B4-BE49-F238E27FC236}">
                <a16:creationId xmlns:a16="http://schemas.microsoft.com/office/drawing/2014/main" id="{EE0AE3D7-CFC9-5A21-5A59-EF80F55DE195}"/>
              </a:ext>
            </a:extLst>
          </p:cNvPr>
          <p:cNvSpPr txBox="1"/>
          <p:nvPr/>
        </p:nvSpPr>
        <p:spPr>
          <a:xfrm>
            <a:off x="685800" y="6108653"/>
            <a:ext cx="3238500" cy="230832"/>
          </a:xfrm>
          <a:prstGeom prst="rect">
            <a:avLst/>
          </a:prstGeom>
          <a:noFill/>
        </p:spPr>
        <p:txBody>
          <a:bodyPr wrap="square" rtlCol="0">
            <a:spAutoFit/>
          </a:bodyPr>
          <a:lstStyle/>
          <a:p>
            <a:r>
              <a:rPr lang="en-US" sz="900">
                <a:hlinkClick r:id="rId4" tooltip="http://abrahammaslowadmon.blogspot.com/2015/10/abraham-maslow.html"/>
              </a:rPr>
              <a:t>This Photo</a:t>
            </a:r>
            <a:r>
              <a:rPr lang="en-US" sz="900"/>
              <a:t> by Unknown Author is licensed under </a:t>
            </a:r>
            <a:r>
              <a:rPr lang="en-US" sz="900">
                <a:hlinkClick r:id="rId5" tooltip="https://creativecommons.org/licenses/by-nd/3.0/"/>
              </a:rPr>
              <a:t>CC BY-ND</a:t>
            </a:r>
            <a:endParaRPr lang="en-US" sz="900"/>
          </a:p>
        </p:txBody>
      </p:sp>
    </p:spTree>
    <p:custDataLst>
      <p:tags r:id="rId1"/>
    </p:custDataLst>
    <p:extLst>
      <p:ext uri="{BB962C8B-B14F-4D97-AF65-F5344CB8AC3E}">
        <p14:creationId xmlns:p14="http://schemas.microsoft.com/office/powerpoint/2010/main" val="20716361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4" y="154278"/>
            <a:ext cx="10364451" cy="972157"/>
          </a:xfrm>
        </p:spPr>
        <p:txBody>
          <a:bodyPr/>
          <a:lstStyle/>
          <a:p>
            <a:pPr algn="ctr"/>
            <a:r>
              <a:rPr lang="en-US">
                <a:latin typeface="Calibri"/>
                <a:ea typeface="Calibri"/>
                <a:cs typeface="Calibri"/>
              </a:rPr>
              <a:t>Maslow’s Hierarchy of Needs </a:t>
            </a:r>
          </a:p>
        </p:txBody>
      </p:sp>
      <p:pic>
        <p:nvPicPr>
          <p:cNvPr id="8" name="Picture 7" descr="A pyramid of different colored lines&#10;&#10;Description automatically generated with medium confidence">
            <a:extLst>
              <a:ext uri="{FF2B5EF4-FFF2-40B4-BE49-F238E27FC236}">
                <a16:creationId xmlns:a16="http://schemas.microsoft.com/office/drawing/2014/main" id="{5242ADF1-2851-4F67-95D9-3292DDC86BF4}"/>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000461" y="1126435"/>
            <a:ext cx="8472538" cy="5546379"/>
          </a:xfrm>
          <a:prstGeom prst="rect">
            <a:avLst/>
          </a:prstGeom>
        </p:spPr>
      </p:pic>
      <p:sp>
        <p:nvSpPr>
          <p:cNvPr id="9" name="TextBox 8">
            <a:extLst>
              <a:ext uri="{FF2B5EF4-FFF2-40B4-BE49-F238E27FC236}">
                <a16:creationId xmlns:a16="http://schemas.microsoft.com/office/drawing/2014/main" id="{0BAB7D31-94DD-20CE-3D7B-9378257E35F8}"/>
              </a:ext>
            </a:extLst>
          </p:cNvPr>
          <p:cNvSpPr txBox="1"/>
          <p:nvPr/>
        </p:nvSpPr>
        <p:spPr>
          <a:xfrm>
            <a:off x="3071945" y="6627168"/>
            <a:ext cx="3242794" cy="230832"/>
          </a:xfrm>
          <a:prstGeom prst="rect">
            <a:avLst/>
          </a:prstGeom>
          <a:noFill/>
        </p:spPr>
        <p:txBody>
          <a:bodyPr wrap="square" rtlCol="0">
            <a:spAutoFit/>
          </a:bodyPr>
          <a:lstStyle/>
          <a:p>
            <a:r>
              <a:rPr lang="en-US" sz="900">
                <a:hlinkClick r:id="rId4" tooltip="https://en.wikipedia.org/wiki/File:Maslow's_hierarchy_of_needs.png"/>
              </a:rPr>
              <a:t>This Photo</a:t>
            </a:r>
            <a:r>
              <a:rPr lang="en-US" sz="900"/>
              <a:t> by Unknown Author is licensed under </a:t>
            </a:r>
            <a:r>
              <a:rPr lang="en-US" sz="900">
                <a:hlinkClick r:id="rId5" tooltip="https://creativecommons.org/licenses/by-sa/3.0/"/>
              </a:rPr>
              <a:t>CC BY-SA</a:t>
            </a:r>
            <a:endParaRPr lang="en-US" sz="900"/>
          </a:p>
        </p:txBody>
      </p:sp>
      <p:pic>
        <p:nvPicPr>
          <p:cNvPr id="4" name="Graphic 7" descr="A lightbulb">
            <a:extLst>
              <a:ext uri="{FF2B5EF4-FFF2-40B4-BE49-F238E27FC236}">
                <a16:creationId xmlns:a16="http://schemas.microsoft.com/office/drawing/2014/main" id="{CBC4DC16-2AAD-1C8B-F57D-D4E7218C891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947148" y="-3302"/>
            <a:ext cx="984504" cy="984504"/>
          </a:xfrm>
          <a:prstGeom prst="rect">
            <a:avLst/>
          </a:prstGeom>
        </p:spPr>
      </p:pic>
    </p:spTree>
    <p:custDataLst>
      <p:tags r:id="rId1"/>
    </p:custDataLst>
    <p:extLst>
      <p:ext uri="{BB962C8B-B14F-4D97-AF65-F5344CB8AC3E}">
        <p14:creationId xmlns:p14="http://schemas.microsoft.com/office/powerpoint/2010/main" val="3498602693"/>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Note to Instructors</a:t>
            </a:r>
          </a:p>
        </p:txBody>
      </p:sp>
      <p:sp>
        <p:nvSpPr>
          <p:cNvPr id="6" name="Text Placeholder 5"/>
          <p:cNvSpPr>
            <a:spLocks noGrp="1"/>
          </p:cNvSpPr>
          <p:nvPr>
            <p:ph idx="1"/>
          </p:nvPr>
        </p:nvSpPr>
        <p:spPr/>
        <p:txBody>
          <a:bodyPr vert="horz" lIns="91440" tIns="45720" rIns="91440" bIns="45720" rtlCol="0" anchor="t">
            <a:normAutofit/>
          </a:bodyPr>
          <a:lstStyle/>
          <a:p>
            <a:r>
              <a:rPr lang="en-US"/>
              <a:t>Icons appear on some slides:</a:t>
            </a:r>
          </a:p>
          <a:p>
            <a:endParaRPr lang="en-US"/>
          </a:p>
          <a:p>
            <a:r>
              <a:rPr lang="en-US"/>
              <a:t>	= Optional, more in-depth information</a:t>
            </a:r>
            <a:endParaRPr lang="en-US">
              <a:ea typeface="Calibri"/>
              <a:cs typeface="Calibri"/>
            </a:endParaRPr>
          </a:p>
          <a:p>
            <a:endParaRPr lang="en-US"/>
          </a:p>
          <a:p>
            <a:r>
              <a:rPr lang="en-US"/>
              <a:t>           = Extra emphasis</a:t>
            </a:r>
            <a:endParaRPr lang="en-US">
              <a:ea typeface="Calibri"/>
              <a:cs typeface="Calibri"/>
            </a:endParaRPr>
          </a:p>
          <a:p>
            <a:endParaRPr lang="en-US"/>
          </a:p>
          <a:p>
            <a:r>
              <a:rPr lang="en-US"/>
              <a:t>Videos and links: Are optional to improve the learning experience</a:t>
            </a:r>
            <a:endParaRPr lang="en-US">
              <a:ea typeface="Calibri"/>
              <a:cs typeface="Calibri"/>
            </a:endParaRPr>
          </a:p>
        </p:txBody>
      </p:sp>
      <p:pic>
        <p:nvPicPr>
          <p:cNvPr id="2" name="Picture 1" descr="A water droplet falling into a heart shape&#10;&#10;Description automatically generated">
            <a:extLst>
              <a:ext uri="{FF2B5EF4-FFF2-40B4-BE49-F238E27FC236}">
                <a16:creationId xmlns:a16="http://schemas.microsoft.com/office/drawing/2014/main" id="{FE6D2F35-326C-6092-264B-10C9B9F602B2}"/>
              </a:ext>
            </a:extLst>
          </p:cNvPr>
          <p:cNvPicPr>
            <a:picLocks noChangeAspect="1"/>
          </p:cNvPicPr>
          <p:nvPr/>
        </p:nvPicPr>
        <p:blipFill>
          <a:blip r:embed="rId2">
            <a:alphaModFix amt="11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3" y="0"/>
            <a:ext cx="11858726" cy="6858000"/>
          </a:xfrm>
          <a:prstGeom prst="rect">
            <a:avLst/>
          </a:prstGeom>
        </p:spPr>
      </p:pic>
      <p:sp>
        <p:nvSpPr>
          <p:cNvPr id="3" name="TextBox 2">
            <a:extLst>
              <a:ext uri="{FF2B5EF4-FFF2-40B4-BE49-F238E27FC236}">
                <a16:creationId xmlns:a16="http://schemas.microsoft.com/office/drawing/2014/main" id="{85CC776C-D8DD-1584-5731-3EFD7A5F9DB8}"/>
              </a:ext>
            </a:extLst>
          </p:cNvPr>
          <p:cNvSpPr txBox="1"/>
          <p:nvPr/>
        </p:nvSpPr>
        <p:spPr>
          <a:xfrm>
            <a:off x="333274" y="6627168"/>
            <a:ext cx="3867150" cy="230832"/>
          </a:xfrm>
          <a:prstGeom prst="rect">
            <a:avLst/>
          </a:prstGeom>
          <a:noFill/>
        </p:spPr>
        <p:txBody>
          <a:bodyPr wrap="square" rtlCol="0">
            <a:spAutoFit/>
          </a:bodyPr>
          <a:lstStyle/>
          <a:p>
            <a:r>
              <a:rPr lang="en-US" sz="900">
                <a:hlinkClick r:id="rId3" tooltip="https://epitemnein-epitomic.blogspot.com/2014/01/cultivating-supremacy-of-compassion.html"/>
              </a:rPr>
              <a:t>This Photo</a:t>
            </a:r>
            <a:r>
              <a:rPr lang="en-US" sz="900"/>
              <a:t> by Unknown Author is licensed under </a:t>
            </a:r>
            <a:r>
              <a:rPr lang="en-US" sz="900">
                <a:hlinkClick r:id="rId4" tooltip="https://creativecommons.org/licenses/by-nc-nd/3.0/"/>
              </a:rPr>
              <a:t>CC BY-NC-ND</a:t>
            </a:r>
            <a:endParaRPr lang="en-US" sz="900"/>
          </a:p>
        </p:txBody>
      </p:sp>
      <p:pic>
        <p:nvPicPr>
          <p:cNvPr id="7" name="Graphic 6" descr="Diving outline">
            <a:extLst>
              <a:ext uri="{FF2B5EF4-FFF2-40B4-BE49-F238E27FC236}">
                <a16:creationId xmlns:a16="http://schemas.microsoft.com/office/drawing/2014/main" id="{82A23A97-D7FF-9924-8E14-2FC289663E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38200" y="2618901"/>
            <a:ext cx="914400" cy="914400"/>
          </a:xfrm>
          <a:prstGeom prst="rect">
            <a:avLst/>
          </a:prstGeom>
        </p:spPr>
      </p:pic>
      <p:pic>
        <p:nvPicPr>
          <p:cNvPr id="8" name="Graphic 7" descr="A lightbulb">
            <a:extLst>
              <a:ext uri="{FF2B5EF4-FFF2-40B4-BE49-F238E27FC236}">
                <a16:creationId xmlns:a16="http://schemas.microsoft.com/office/drawing/2014/main" id="{D0C55C49-0AAE-F22F-12AB-93DC7AEBF82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3148" y="3509042"/>
            <a:ext cx="984504" cy="984504"/>
          </a:xfrm>
          <a:prstGeom prst="rect">
            <a:avLst/>
          </a:prstGeom>
        </p:spPr>
      </p:pic>
    </p:spTree>
    <p:extLst>
      <p:ext uri="{BB962C8B-B14F-4D97-AF65-F5344CB8AC3E}">
        <p14:creationId xmlns:p14="http://schemas.microsoft.com/office/powerpoint/2010/main" val="1775600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816D0-5699-F8A8-F339-3856ACD220DA}"/>
            </a:ext>
          </a:extLst>
        </p:cNvPr>
        <p:cNvGrpSpPr/>
        <p:nvPr/>
      </p:nvGrpSpPr>
      <p:grpSpPr>
        <a:xfrm>
          <a:off x="0" y="0"/>
          <a:ext cx="0" cy="0"/>
          <a:chOff x="0" y="0"/>
          <a:chExt cx="0" cy="0"/>
        </a:xfrm>
      </p:grpSpPr>
      <p:pic>
        <p:nvPicPr>
          <p:cNvPr id="5" name="Picture 4" descr="A green pyramid with food and icons&#10;&#10;AI-generated content may be incorrect.">
            <a:extLst>
              <a:ext uri="{FF2B5EF4-FFF2-40B4-BE49-F238E27FC236}">
                <a16:creationId xmlns:a16="http://schemas.microsoft.com/office/drawing/2014/main" id="{BA03D11B-1FC4-9071-DC0B-B8BC876193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113" y="1020278"/>
            <a:ext cx="7883552" cy="5652082"/>
          </a:xfrm>
          <a:prstGeom prst="rect">
            <a:avLst/>
          </a:prstGeom>
        </p:spPr>
      </p:pic>
      <p:sp>
        <p:nvSpPr>
          <p:cNvPr id="2" name="Title 1">
            <a:extLst>
              <a:ext uri="{FF2B5EF4-FFF2-40B4-BE49-F238E27FC236}">
                <a16:creationId xmlns:a16="http://schemas.microsoft.com/office/drawing/2014/main" id="{BF8F09C8-A8DB-D64F-D400-F9973B1364EB}"/>
              </a:ext>
            </a:extLst>
          </p:cNvPr>
          <p:cNvSpPr>
            <a:spLocks noGrp="1"/>
          </p:cNvSpPr>
          <p:nvPr>
            <p:ph type="title"/>
          </p:nvPr>
        </p:nvSpPr>
        <p:spPr>
          <a:xfrm>
            <a:off x="1278307" y="185640"/>
            <a:ext cx="6266594" cy="981683"/>
          </a:xfrm>
        </p:spPr>
        <p:txBody>
          <a:bodyPr>
            <a:normAutofit/>
          </a:bodyPr>
          <a:lstStyle/>
          <a:p>
            <a:pPr algn="ctr"/>
            <a:r>
              <a:rPr lang="en-US">
                <a:latin typeface="Calibri"/>
                <a:ea typeface="Calibri"/>
                <a:cs typeface="Arial"/>
              </a:rPr>
              <a:t>Physiological Needs</a:t>
            </a:r>
          </a:p>
        </p:txBody>
      </p:sp>
      <p:sp>
        <p:nvSpPr>
          <p:cNvPr id="3" name="Content Placeholder 2">
            <a:extLst>
              <a:ext uri="{FF2B5EF4-FFF2-40B4-BE49-F238E27FC236}">
                <a16:creationId xmlns:a16="http://schemas.microsoft.com/office/drawing/2014/main" id="{80402E76-2928-32C6-22E3-04C39AB0C4E5}"/>
              </a:ext>
            </a:extLst>
          </p:cNvPr>
          <p:cNvSpPr>
            <a:spLocks noGrp="1"/>
          </p:cNvSpPr>
          <p:nvPr>
            <p:ph idx="1"/>
          </p:nvPr>
        </p:nvSpPr>
        <p:spPr>
          <a:xfrm>
            <a:off x="6706676" y="2292775"/>
            <a:ext cx="5398634" cy="1809054"/>
          </a:xfrm>
        </p:spPr>
        <p:txBody>
          <a:bodyPr vert="horz" lIns="91440" tIns="45720" rIns="91440" bIns="45720" rtlCol="0" anchor="t">
            <a:normAutofit/>
          </a:bodyPr>
          <a:lstStyle/>
          <a:p>
            <a:pPr marL="457200" indent="-457200">
              <a:buFont typeface="Arial" panose="020B0604020202020204" pitchFamily="34" charset="0"/>
              <a:buChar char="•"/>
            </a:pPr>
            <a:r>
              <a:rPr lang="en-US" b="0" dirty="0">
                <a:latin typeface="Calibri"/>
                <a:ea typeface="Calibri"/>
                <a:cs typeface="Arial"/>
              </a:rPr>
              <a:t>Food, water, oxygen, activity, rest, eliminate waste, avoid pain</a:t>
            </a:r>
          </a:p>
        </p:txBody>
      </p:sp>
    </p:spTree>
    <p:custDataLst>
      <p:tags r:id="rId1"/>
    </p:custDataLst>
    <p:extLst>
      <p:ext uri="{BB962C8B-B14F-4D97-AF65-F5344CB8AC3E}">
        <p14:creationId xmlns:p14="http://schemas.microsoft.com/office/powerpoint/2010/main" val="570992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FB4C4-428B-A14B-0ACD-10ED2025332F}"/>
            </a:ext>
          </a:extLst>
        </p:cNvPr>
        <p:cNvGrpSpPr/>
        <p:nvPr/>
      </p:nvGrpSpPr>
      <p:grpSpPr>
        <a:xfrm>
          <a:off x="0" y="0"/>
          <a:ext cx="0" cy="0"/>
          <a:chOff x="0" y="0"/>
          <a:chExt cx="0" cy="0"/>
        </a:xfrm>
      </p:grpSpPr>
      <p:pic>
        <p:nvPicPr>
          <p:cNvPr id="10" name="Picture 9" descr="A green pyramid with a toy figure and a house&#10;&#10;AI-generated content may be incorrect.">
            <a:extLst>
              <a:ext uri="{FF2B5EF4-FFF2-40B4-BE49-F238E27FC236}">
                <a16:creationId xmlns:a16="http://schemas.microsoft.com/office/drawing/2014/main" id="{CD022BEA-8D14-5219-20A1-694D6792AA11}"/>
              </a:ext>
            </a:extLst>
          </p:cNvPr>
          <p:cNvPicPr>
            <a:picLocks noChangeAspect="1"/>
          </p:cNvPicPr>
          <p:nvPr/>
        </p:nvPicPr>
        <p:blipFill>
          <a:blip r:embed="rId3"/>
          <a:stretch>
            <a:fillRect/>
          </a:stretch>
        </p:blipFill>
        <p:spPr>
          <a:xfrm>
            <a:off x="384577" y="1303337"/>
            <a:ext cx="7595705" cy="5380511"/>
          </a:xfrm>
          <a:prstGeom prst="rect">
            <a:avLst/>
          </a:prstGeom>
        </p:spPr>
      </p:pic>
      <p:sp>
        <p:nvSpPr>
          <p:cNvPr id="2" name="Title 1">
            <a:extLst>
              <a:ext uri="{FF2B5EF4-FFF2-40B4-BE49-F238E27FC236}">
                <a16:creationId xmlns:a16="http://schemas.microsoft.com/office/drawing/2014/main" id="{644E181C-D1DB-758D-1590-5BF9BF407325}"/>
              </a:ext>
            </a:extLst>
          </p:cNvPr>
          <p:cNvSpPr>
            <a:spLocks noGrp="1"/>
          </p:cNvSpPr>
          <p:nvPr>
            <p:ph type="title"/>
          </p:nvPr>
        </p:nvSpPr>
        <p:spPr>
          <a:xfrm>
            <a:off x="488379" y="87778"/>
            <a:ext cx="7673465" cy="1215559"/>
          </a:xfrm>
        </p:spPr>
        <p:txBody>
          <a:bodyPr>
            <a:normAutofit/>
          </a:bodyPr>
          <a:lstStyle/>
          <a:p>
            <a:pPr algn="ctr"/>
            <a:r>
              <a:rPr lang="en-US">
                <a:latin typeface="Calibri"/>
                <a:ea typeface="Calibri"/>
                <a:cs typeface="Arial"/>
              </a:rPr>
              <a:t>Safety and Security Needs</a:t>
            </a:r>
          </a:p>
        </p:txBody>
      </p:sp>
      <p:sp>
        <p:nvSpPr>
          <p:cNvPr id="3" name="Content Placeholder 2">
            <a:extLst>
              <a:ext uri="{FF2B5EF4-FFF2-40B4-BE49-F238E27FC236}">
                <a16:creationId xmlns:a16="http://schemas.microsoft.com/office/drawing/2014/main" id="{62D5BE88-48E0-1619-8255-155CF31DA346}"/>
              </a:ext>
            </a:extLst>
          </p:cNvPr>
          <p:cNvSpPr>
            <a:spLocks noGrp="1"/>
          </p:cNvSpPr>
          <p:nvPr>
            <p:ph idx="1"/>
          </p:nvPr>
        </p:nvSpPr>
        <p:spPr>
          <a:xfrm>
            <a:off x="7027335" y="1860069"/>
            <a:ext cx="4949952" cy="3798533"/>
          </a:xfrm>
        </p:spPr>
        <p:txBody>
          <a:bodyPr vert="horz" lIns="91440" tIns="45720" rIns="91440" bIns="45720" rtlCol="0" anchor="t">
            <a:noAutofit/>
          </a:bodyPr>
          <a:lstStyle/>
          <a:p>
            <a:pPr marL="342900" indent="-342900">
              <a:lnSpc>
                <a:spcPct val="110000"/>
              </a:lnSpc>
              <a:buFont typeface="Arial" panose="020B0604020202020204" pitchFamily="34" charset="0"/>
              <a:buChar char="•"/>
            </a:pPr>
            <a:r>
              <a:rPr lang="en-US" sz="2400" b="0" dirty="0">
                <a:latin typeface="Calibri"/>
                <a:ea typeface="Calibri"/>
                <a:cs typeface="Arial"/>
              </a:rPr>
              <a:t>Safe environment, stability, and protection</a:t>
            </a:r>
          </a:p>
          <a:p>
            <a:pPr marL="342900" indent="-342900">
              <a:lnSpc>
                <a:spcPct val="150000"/>
              </a:lnSpc>
              <a:buFont typeface="Arial" panose="020B0604020202020204" pitchFamily="34" charset="0"/>
              <a:buChar char="•"/>
            </a:pPr>
            <a:r>
              <a:rPr lang="en-US" sz="2400" b="0" dirty="0">
                <a:latin typeface="Calibri"/>
                <a:ea typeface="Calibri"/>
                <a:cs typeface="Arial"/>
              </a:rPr>
              <a:t>Need for structure, order, limits</a:t>
            </a:r>
          </a:p>
          <a:p>
            <a:pPr marL="342900" indent="-342900">
              <a:lnSpc>
                <a:spcPct val="150000"/>
              </a:lnSpc>
              <a:buFont typeface="Arial" panose="020B0604020202020204" pitchFamily="34" charset="0"/>
              <a:buChar char="•"/>
            </a:pPr>
            <a:r>
              <a:rPr lang="en-US" sz="2400" b="0" dirty="0">
                <a:latin typeface="Calibri"/>
                <a:ea typeface="Calibri"/>
                <a:cs typeface="Arial"/>
              </a:rPr>
              <a:t>Staying away from harm</a:t>
            </a:r>
          </a:p>
          <a:p>
            <a:pPr marL="342900" indent="-342900">
              <a:lnSpc>
                <a:spcPct val="110000"/>
              </a:lnSpc>
              <a:buFont typeface="Arial" panose="020B0604020202020204" pitchFamily="34" charset="0"/>
              <a:buChar char="•"/>
            </a:pPr>
            <a:r>
              <a:rPr lang="en-US" sz="2400" b="0" dirty="0">
                <a:latin typeface="Calibri"/>
                <a:ea typeface="Calibri"/>
                <a:cs typeface="Arial"/>
              </a:rPr>
              <a:t>Stable home, safe neighborhood, nest egg, job security, good retirement, medical insurance</a:t>
            </a:r>
          </a:p>
        </p:txBody>
      </p:sp>
    </p:spTree>
    <p:custDataLst>
      <p:tags r:id="rId1"/>
    </p:custDataLst>
    <p:extLst>
      <p:ext uri="{BB962C8B-B14F-4D97-AF65-F5344CB8AC3E}">
        <p14:creationId xmlns:p14="http://schemas.microsoft.com/office/powerpoint/2010/main" val="39044918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9EBD8-22C4-4EEF-48A6-3CA1642FCB7E}"/>
            </a:ext>
          </a:extLst>
        </p:cNvPr>
        <p:cNvGrpSpPr/>
        <p:nvPr/>
      </p:nvGrpSpPr>
      <p:grpSpPr>
        <a:xfrm>
          <a:off x="0" y="0"/>
          <a:ext cx="0" cy="0"/>
          <a:chOff x="0" y="0"/>
          <a:chExt cx="0" cy="0"/>
        </a:xfrm>
      </p:grpSpPr>
      <p:pic>
        <p:nvPicPr>
          <p:cNvPr id="10" name="Picture 9" descr="A green pyramid with pictures of a child and a smiley face&#10;&#10;AI-generated content may be incorrect.">
            <a:extLst>
              <a:ext uri="{FF2B5EF4-FFF2-40B4-BE49-F238E27FC236}">
                <a16:creationId xmlns:a16="http://schemas.microsoft.com/office/drawing/2014/main" id="{BD9D9E6A-91B6-6A21-865E-17B6CD303AFC}"/>
              </a:ext>
            </a:extLst>
          </p:cNvPr>
          <p:cNvPicPr>
            <a:picLocks noChangeAspect="1"/>
          </p:cNvPicPr>
          <p:nvPr/>
        </p:nvPicPr>
        <p:blipFill>
          <a:blip r:embed="rId3"/>
          <a:stretch>
            <a:fillRect/>
          </a:stretch>
        </p:blipFill>
        <p:spPr>
          <a:xfrm>
            <a:off x="408376" y="1174282"/>
            <a:ext cx="7726395" cy="5440899"/>
          </a:xfrm>
          <a:prstGeom prst="rect">
            <a:avLst/>
          </a:prstGeom>
        </p:spPr>
      </p:pic>
      <p:sp>
        <p:nvSpPr>
          <p:cNvPr id="2" name="Title 1">
            <a:extLst>
              <a:ext uri="{FF2B5EF4-FFF2-40B4-BE49-F238E27FC236}">
                <a16:creationId xmlns:a16="http://schemas.microsoft.com/office/drawing/2014/main" id="{68279680-3711-C5D0-FD54-953E5D7F99FF}"/>
              </a:ext>
            </a:extLst>
          </p:cNvPr>
          <p:cNvSpPr>
            <a:spLocks noGrp="1"/>
          </p:cNvSpPr>
          <p:nvPr>
            <p:ph type="title"/>
          </p:nvPr>
        </p:nvSpPr>
        <p:spPr>
          <a:xfrm>
            <a:off x="513214" y="152001"/>
            <a:ext cx="7724198" cy="1116814"/>
          </a:xfrm>
        </p:spPr>
        <p:txBody>
          <a:bodyPr>
            <a:normAutofit/>
          </a:bodyPr>
          <a:lstStyle/>
          <a:p>
            <a:pPr algn="ctr"/>
            <a:r>
              <a:rPr lang="en-US">
                <a:latin typeface="Calibri"/>
                <a:ea typeface="Calibri"/>
                <a:cs typeface="Arial"/>
              </a:rPr>
              <a:t>Love and Belonging Needs</a:t>
            </a:r>
          </a:p>
        </p:txBody>
      </p:sp>
      <p:sp>
        <p:nvSpPr>
          <p:cNvPr id="3" name="Content Placeholder 2">
            <a:extLst>
              <a:ext uri="{FF2B5EF4-FFF2-40B4-BE49-F238E27FC236}">
                <a16:creationId xmlns:a16="http://schemas.microsoft.com/office/drawing/2014/main" id="{CB50E8CE-0175-D38E-75CE-95229E1365F9}"/>
              </a:ext>
            </a:extLst>
          </p:cNvPr>
          <p:cNvSpPr>
            <a:spLocks noGrp="1"/>
          </p:cNvSpPr>
          <p:nvPr>
            <p:ph idx="1"/>
          </p:nvPr>
        </p:nvSpPr>
        <p:spPr>
          <a:xfrm>
            <a:off x="6444811" y="1429974"/>
            <a:ext cx="5651617" cy="3424107"/>
          </a:xfrm>
        </p:spPr>
        <p:txBody>
          <a:bodyPr vert="horz" lIns="91440" tIns="45720" rIns="91440" bIns="45720" rtlCol="0" anchor="t">
            <a:noAutofit/>
          </a:bodyPr>
          <a:lstStyle/>
          <a:p>
            <a:pPr marL="342900" indent="-342900">
              <a:lnSpc>
                <a:spcPct val="110000"/>
              </a:lnSpc>
              <a:buFont typeface="Arial" panose="020B0604020202020204" pitchFamily="34" charset="0"/>
              <a:buChar char="•"/>
            </a:pPr>
            <a:r>
              <a:rPr lang="en-US" sz="2400" b="0" dirty="0">
                <a:latin typeface="Calibri"/>
                <a:ea typeface="Calibri"/>
                <a:cs typeface="Arial"/>
              </a:rPr>
              <a:t>Need for companionship: Friends, partner, children, sense of community, need to belong</a:t>
            </a:r>
          </a:p>
          <a:p>
            <a:pPr marL="342900" indent="-342900">
              <a:lnSpc>
                <a:spcPct val="110000"/>
              </a:lnSpc>
              <a:buFont typeface="Arial" panose="020B0604020202020204" pitchFamily="34" charset="0"/>
              <a:buChar char="•"/>
            </a:pPr>
            <a:r>
              <a:rPr lang="en-US" sz="2400" b="0" dirty="0">
                <a:latin typeface="Calibri"/>
                <a:ea typeface="Calibri"/>
                <a:cs typeface="Arial"/>
              </a:rPr>
              <a:t>Exhibited through our need to have a family, be part of a community</a:t>
            </a:r>
          </a:p>
          <a:p>
            <a:pPr marL="342900" indent="-342900">
              <a:lnSpc>
                <a:spcPct val="110000"/>
              </a:lnSpc>
              <a:buFont typeface="Arial" panose="020B0604020202020204" pitchFamily="34" charset="0"/>
              <a:buChar char="•"/>
            </a:pPr>
            <a:r>
              <a:rPr lang="en-US" sz="2400" b="0" dirty="0">
                <a:latin typeface="Calibri"/>
                <a:ea typeface="Calibri"/>
                <a:cs typeface="Arial"/>
              </a:rPr>
              <a:t>If unmet, may be vulnerable to loneliness or social anxieties</a:t>
            </a:r>
          </a:p>
          <a:p>
            <a:pPr marL="0" indent="0">
              <a:lnSpc>
                <a:spcPct val="110000"/>
              </a:lnSpc>
              <a:buNone/>
            </a:pPr>
            <a:endParaRPr lang="en-US" sz="2400" dirty="0">
              <a:latin typeface="Calibri"/>
              <a:ea typeface="Calibri"/>
              <a:cs typeface="Arial"/>
            </a:endParaRPr>
          </a:p>
        </p:txBody>
      </p:sp>
    </p:spTree>
    <p:custDataLst>
      <p:tags r:id="rId1"/>
    </p:custDataLst>
    <p:extLst>
      <p:ext uri="{BB962C8B-B14F-4D97-AF65-F5344CB8AC3E}">
        <p14:creationId xmlns:p14="http://schemas.microsoft.com/office/powerpoint/2010/main" val="6499639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C6A0E-52BB-9819-6138-C64C68484C9B}"/>
            </a:ext>
          </a:extLst>
        </p:cNvPr>
        <p:cNvGrpSpPr/>
        <p:nvPr/>
      </p:nvGrpSpPr>
      <p:grpSpPr>
        <a:xfrm>
          <a:off x="0" y="0"/>
          <a:ext cx="0" cy="0"/>
          <a:chOff x="0" y="0"/>
          <a:chExt cx="0" cy="0"/>
        </a:xfrm>
      </p:grpSpPr>
      <p:pic>
        <p:nvPicPr>
          <p:cNvPr id="10" name="Picture 9" descr="A green pyramid with a medal and a medal&#10;&#10;AI-generated content may be incorrect.">
            <a:extLst>
              <a:ext uri="{FF2B5EF4-FFF2-40B4-BE49-F238E27FC236}">
                <a16:creationId xmlns:a16="http://schemas.microsoft.com/office/drawing/2014/main" id="{5B35D0E4-DBA3-E831-DC6C-05A71810AAA0}"/>
              </a:ext>
            </a:extLst>
          </p:cNvPr>
          <p:cNvPicPr>
            <a:picLocks noChangeAspect="1"/>
          </p:cNvPicPr>
          <p:nvPr/>
        </p:nvPicPr>
        <p:blipFill rotWithShape="1">
          <a:blip r:embed="rId3"/>
          <a:srcRect l="1171"/>
          <a:stretch>
            <a:fillRect/>
          </a:stretch>
        </p:blipFill>
        <p:spPr bwMode="auto">
          <a:xfrm>
            <a:off x="323417" y="1135781"/>
            <a:ext cx="7814810" cy="5722219"/>
          </a:xfrm>
          <a:prstGeom prst="rect">
            <a:avLst/>
          </a:prstGeom>
          <a:ln>
            <a:noFill/>
          </a:ln>
          <a:extLst>
            <a:ext uri="{53640926-AAD7-44D8-BBD7-CCE9431645EC}">
              <a14:shadowObscured xmlns:a14="http://schemas.microsoft.com/office/drawing/2010/main"/>
            </a:ext>
          </a:extLst>
        </p:spPr>
      </p:pic>
      <p:sp>
        <p:nvSpPr>
          <p:cNvPr id="2" name="Title 1">
            <a:extLst>
              <a:ext uri="{FF2B5EF4-FFF2-40B4-BE49-F238E27FC236}">
                <a16:creationId xmlns:a16="http://schemas.microsoft.com/office/drawing/2014/main" id="{C0981785-A7AE-2836-A6D5-48DD0FFDF89C}"/>
              </a:ext>
            </a:extLst>
          </p:cNvPr>
          <p:cNvSpPr>
            <a:spLocks noGrp="1"/>
          </p:cNvSpPr>
          <p:nvPr>
            <p:ph type="title"/>
          </p:nvPr>
        </p:nvSpPr>
        <p:spPr>
          <a:xfrm>
            <a:off x="1110902" y="151850"/>
            <a:ext cx="6612741" cy="749473"/>
          </a:xfrm>
        </p:spPr>
        <p:txBody>
          <a:bodyPr>
            <a:normAutofit/>
          </a:bodyPr>
          <a:lstStyle/>
          <a:p>
            <a:pPr algn="ctr"/>
            <a:r>
              <a:rPr lang="en-US">
                <a:latin typeface="Calibri"/>
                <a:ea typeface="Calibri"/>
                <a:cs typeface="Arial"/>
              </a:rPr>
              <a:t>Self-Esteem Needs</a:t>
            </a:r>
          </a:p>
        </p:txBody>
      </p:sp>
      <p:sp>
        <p:nvSpPr>
          <p:cNvPr id="3" name="Content Placeholder 2">
            <a:extLst>
              <a:ext uri="{FF2B5EF4-FFF2-40B4-BE49-F238E27FC236}">
                <a16:creationId xmlns:a16="http://schemas.microsoft.com/office/drawing/2014/main" id="{B44F4E3C-586F-255F-8DA4-AF85FB118E55}"/>
              </a:ext>
            </a:extLst>
          </p:cNvPr>
          <p:cNvSpPr>
            <a:spLocks noGrp="1"/>
          </p:cNvSpPr>
          <p:nvPr>
            <p:ph idx="1"/>
          </p:nvPr>
        </p:nvSpPr>
        <p:spPr>
          <a:xfrm>
            <a:off x="7407412" y="2845173"/>
            <a:ext cx="4787869" cy="2783760"/>
          </a:xfrm>
        </p:spPr>
        <p:txBody>
          <a:bodyPr vert="horz" lIns="91440" tIns="45720" rIns="91440" bIns="45720" rtlCol="0" anchor="t">
            <a:noAutofit/>
          </a:bodyPr>
          <a:lstStyle/>
          <a:p>
            <a:pPr marL="285750" indent="-285750">
              <a:lnSpc>
                <a:spcPct val="150000"/>
              </a:lnSpc>
              <a:buFont typeface="Arial" panose="020B0604020202020204" pitchFamily="34" charset="0"/>
              <a:buChar char="•"/>
            </a:pPr>
            <a:r>
              <a:rPr lang="en-US" sz="2400" b="0">
                <a:latin typeface="Calibri"/>
                <a:ea typeface="Calibri"/>
                <a:cs typeface="Arial"/>
              </a:rPr>
              <a:t>The need to feel important</a:t>
            </a:r>
          </a:p>
          <a:p>
            <a:pPr marL="285750" indent="-285750">
              <a:lnSpc>
                <a:spcPct val="110000"/>
              </a:lnSpc>
              <a:buFont typeface="Arial" panose="020B0604020202020204" pitchFamily="34" charset="0"/>
              <a:buChar char="•"/>
            </a:pPr>
            <a:r>
              <a:rPr lang="en-US" sz="2400" b="0">
                <a:latin typeface="Calibri"/>
                <a:ea typeface="Calibri"/>
                <a:cs typeface="Arial"/>
              </a:rPr>
              <a:t>Internal esteem: self-respect &amp; achievement, confidence, independence, freedom, mastery</a:t>
            </a:r>
          </a:p>
          <a:p>
            <a:pPr marL="285750" indent="-285750">
              <a:lnSpc>
                <a:spcPct val="110000"/>
              </a:lnSpc>
              <a:buFont typeface="Arial" panose="020B0604020202020204" pitchFamily="34" charset="0"/>
              <a:buChar char="•"/>
            </a:pPr>
            <a:r>
              <a:rPr lang="en-US" sz="2400" b="0">
                <a:latin typeface="Calibri"/>
                <a:ea typeface="Calibri"/>
                <a:cs typeface="Arial"/>
              </a:rPr>
              <a:t>External esteem: social status, recognition, attention, reputation</a:t>
            </a:r>
          </a:p>
          <a:p>
            <a:pPr marL="0" indent="0">
              <a:lnSpc>
                <a:spcPct val="110000"/>
              </a:lnSpc>
              <a:buNone/>
            </a:pPr>
            <a:endParaRPr lang="en-US" sz="1500"/>
          </a:p>
        </p:txBody>
      </p:sp>
      <p:pic>
        <p:nvPicPr>
          <p:cNvPr id="15" name="Picture 14" descr="A cat looking at a lion's reflection in a mirror&#10;&#10;Description automatically generated">
            <a:extLst>
              <a:ext uri="{FF2B5EF4-FFF2-40B4-BE49-F238E27FC236}">
                <a16:creationId xmlns:a16="http://schemas.microsoft.com/office/drawing/2014/main" id="{BD8EBC46-862A-6212-BF94-92322D41B395}"/>
              </a:ext>
            </a:extLst>
          </p:cNvPr>
          <p:cNvPicPr>
            <a:picLocks noChangeAspect="1"/>
          </p:cNvPicPr>
          <p:nvPr/>
        </p:nvPicPr>
        <p:blipFill>
          <a:blip r:embed="rId4">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8241665" y="151850"/>
            <a:ext cx="1903989" cy="2662921"/>
          </a:xfrm>
          <a:prstGeom prst="rect">
            <a:avLst/>
          </a:prstGeom>
          <a:ln>
            <a:noFill/>
          </a:ln>
          <a:effectLst>
            <a:outerShdw blurRad="292100" dist="139700" dir="2700000" algn="tl" rotWithShape="0">
              <a:srgbClr val="333333">
                <a:alpha val="65000"/>
              </a:srgbClr>
            </a:outerShdw>
          </a:effectLst>
        </p:spPr>
      </p:pic>
      <p:sp>
        <p:nvSpPr>
          <p:cNvPr id="16" name="TextBox 15">
            <a:extLst>
              <a:ext uri="{FF2B5EF4-FFF2-40B4-BE49-F238E27FC236}">
                <a16:creationId xmlns:a16="http://schemas.microsoft.com/office/drawing/2014/main" id="{7AAF59FA-A8FD-078A-55C6-674D40A34616}"/>
              </a:ext>
            </a:extLst>
          </p:cNvPr>
          <p:cNvSpPr txBox="1"/>
          <p:nvPr/>
        </p:nvSpPr>
        <p:spPr>
          <a:xfrm>
            <a:off x="8138227" y="2467871"/>
            <a:ext cx="2110863" cy="369332"/>
          </a:xfrm>
          <a:prstGeom prst="rect">
            <a:avLst/>
          </a:prstGeom>
          <a:noFill/>
        </p:spPr>
        <p:txBody>
          <a:bodyPr wrap="square" rtlCol="0">
            <a:spAutoFit/>
          </a:bodyPr>
          <a:lstStyle/>
          <a:p>
            <a:r>
              <a:rPr lang="en-US" sz="900">
                <a:solidFill>
                  <a:srgbClr val="002060"/>
                </a:solidFill>
                <a:hlinkClick r:id="rId5" tooltip="https://dominicoliver.blogspot.com/2007/02/why-is-self-esteem-important.html">
                  <a:extLst>
                    <a:ext uri="{A12FA001-AC4F-418D-AE19-62706E023703}">
                      <ahyp:hlinkClr xmlns:ahyp="http://schemas.microsoft.com/office/drawing/2018/hyperlinkcolor" val="tx"/>
                    </a:ext>
                  </a:extLst>
                </a:hlinkClick>
              </a:rPr>
              <a:t>This Photo</a:t>
            </a:r>
            <a:r>
              <a:rPr lang="en-US" sz="900">
                <a:solidFill>
                  <a:srgbClr val="002060"/>
                </a:solidFill>
              </a:rPr>
              <a:t> by Unknown Author is licensed under </a:t>
            </a:r>
            <a:r>
              <a:rPr lang="en-US" sz="900">
                <a:solidFill>
                  <a:srgbClr val="002060"/>
                </a:solidFill>
                <a:hlinkClick r:id="rId6" tooltip="https://creativecommons.org/licenses/by-nc/3.0/">
                  <a:extLst>
                    <a:ext uri="{A12FA001-AC4F-418D-AE19-62706E023703}">
                      <ahyp:hlinkClr xmlns:ahyp="http://schemas.microsoft.com/office/drawing/2018/hyperlinkcolor" val="tx"/>
                    </a:ext>
                  </a:extLst>
                </a:hlinkClick>
              </a:rPr>
              <a:t>CC BY-NC</a:t>
            </a:r>
            <a:endParaRPr lang="en-US" sz="900">
              <a:solidFill>
                <a:srgbClr val="002060"/>
              </a:solidFill>
            </a:endParaRPr>
          </a:p>
        </p:txBody>
      </p:sp>
    </p:spTree>
    <p:custDataLst>
      <p:tags r:id="rId1"/>
    </p:custDataLst>
    <p:extLst>
      <p:ext uri="{BB962C8B-B14F-4D97-AF65-F5344CB8AC3E}">
        <p14:creationId xmlns:p14="http://schemas.microsoft.com/office/powerpoint/2010/main" val="5781706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10C11-309A-D85B-DDF3-674FC037F41C}"/>
            </a:ext>
          </a:extLst>
        </p:cNvPr>
        <p:cNvGrpSpPr/>
        <p:nvPr/>
      </p:nvGrpSpPr>
      <p:grpSpPr>
        <a:xfrm>
          <a:off x="0" y="0"/>
          <a:ext cx="0" cy="0"/>
          <a:chOff x="0" y="0"/>
          <a:chExt cx="0" cy="0"/>
        </a:xfrm>
      </p:grpSpPr>
      <p:pic>
        <p:nvPicPr>
          <p:cNvPr id="4" name="Picture 3" descr="A green pyramid with a ladder and a person climbing a mountain&#10;&#10;AI-generated content may be incorrect.">
            <a:extLst>
              <a:ext uri="{FF2B5EF4-FFF2-40B4-BE49-F238E27FC236}">
                <a16:creationId xmlns:a16="http://schemas.microsoft.com/office/drawing/2014/main" id="{F09E7CAF-AEDE-9AB0-3D99-689C5305711C}"/>
              </a:ext>
            </a:extLst>
          </p:cNvPr>
          <p:cNvPicPr>
            <a:picLocks noChangeAspect="1"/>
          </p:cNvPicPr>
          <p:nvPr/>
        </p:nvPicPr>
        <p:blipFill>
          <a:blip r:embed="rId3"/>
          <a:stretch>
            <a:fillRect/>
          </a:stretch>
        </p:blipFill>
        <p:spPr>
          <a:xfrm>
            <a:off x="387601" y="1034870"/>
            <a:ext cx="7871328" cy="5802380"/>
          </a:xfrm>
          <a:prstGeom prst="rect">
            <a:avLst/>
          </a:prstGeom>
        </p:spPr>
      </p:pic>
      <p:sp>
        <p:nvSpPr>
          <p:cNvPr id="2" name="Title 1">
            <a:extLst>
              <a:ext uri="{FF2B5EF4-FFF2-40B4-BE49-F238E27FC236}">
                <a16:creationId xmlns:a16="http://schemas.microsoft.com/office/drawing/2014/main" id="{37750ED7-8CE6-7925-A5DF-A3CDBEBC2AAD}"/>
              </a:ext>
            </a:extLst>
          </p:cNvPr>
          <p:cNvSpPr>
            <a:spLocks noGrp="1"/>
          </p:cNvSpPr>
          <p:nvPr>
            <p:ph type="title"/>
          </p:nvPr>
        </p:nvSpPr>
        <p:spPr>
          <a:xfrm>
            <a:off x="1206600" y="143057"/>
            <a:ext cx="6672886" cy="881099"/>
          </a:xfrm>
        </p:spPr>
        <p:txBody>
          <a:bodyPr>
            <a:normAutofit/>
          </a:bodyPr>
          <a:lstStyle/>
          <a:p>
            <a:pPr algn="ctr"/>
            <a:r>
              <a:rPr lang="en-US">
                <a:latin typeface="Calibri"/>
                <a:ea typeface="Calibri"/>
                <a:cs typeface="Arial"/>
              </a:rPr>
              <a:t>Self-Actualization</a:t>
            </a:r>
          </a:p>
        </p:txBody>
      </p:sp>
      <p:sp>
        <p:nvSpPr>
          <p:cNvPr id="3" name="Content Placeholder 2">
            <a:extLst>
              <a:ext uri="{FF2B5EF4-FFF2-40B4-BE49-F238E27FC236}">
                <a16:creationId xmlns:a16="http://schemas.microsoft.com/office/drawing/2014/main" id="{15015690-7073-EDFD-0271-FD38C86777C0}"/>
              </a:ext>
            </a:extLst>
          </p:cNvPr>
          <p:cNvSpPr>
            <a:spLocks noGrp="1"/>
          </p:cNvSpPr>
          <p:nvPr>
            <p:ph idx="1"/>
          </p:nvPr>
        </p:nvSpPr>
        <p:spPr>
          <a:xfrm>
            <a:off x="6426588" y="1362043"/>
            <a:ext cx="5488770" cy="4133914"/>
          </a:xfrm>
        </p:spPr>
        <p:txBody>
          <a:bodyPr vert="horz" lIns="91440" tIns="45720" rIns="91440" bIns="45720" rtlCol="0" anchor="t">
            <a:noAutofit/>
          </a:bodyPr>
          <a:lstStyle/>
          <a:p>
            <a:pPr marL="285750" indent="-285750">
              <a:lnSpc>
                <a:spcPct val="110000"/>
              </a:lnSpc>
              <a:buFont typeface="Arial" panose="020B0604020202020204" pitchFamily="34" charset="0"/>
              <a:buChar char="•"/>
            </a:pPr>
            <a:r>
              <a:rPr lang="en-US" sz="2400" b="0" dirty="0">
                <a:latin typeface="Calibri"/>
                <a:ea typeface="Calibri"/>
                <a:cs typeface="Arial"/>
              </a:rPr>
              <a:t>Reaching full potential</a:t>
            </a:r>
          </a:p>
          <a:p>
            <a:pPr marL="285750" indent="-285750">
              <a:lnSpc>
                <a:spcPct val="110000"/>
              </a:lnSpc>
              <a:buFont typeface="Arial" panose="020B0604020202020204" pitchFamily="34" charset="0"/>
              <a:buChar char="•"/>
            </a:pPr>
            <a:r>
              <a:rPr lang="en-US" sz="2400" b="0" dirty="0">
                <a:latin typeface="Calibri"/>
                <a:ea typeface="Calibri"/>
                <a:cs typeface="Arial"/>
              </a:rPr>
              <a:t>Self-fulfillment, being all that you can be</a:t>
            </a:r>
          </a:p>
          <a:p>
            <a:pPr marL="285750" indent="-285750">
              <a:lnSpc>
                <a:spcPct val="110000"/>
              </a:lnSpc>
              <a:buFont typeface="Arial" panose="020B0604020202020204" pitchFamily="34" charset="0"/>
              <a:buChar char="•"/>
            </a:pPr>
            <a:r>
              <a:rPr lang="en-US" sz="2400" b="0" dirty="0">
                <a:latin typeface="Calibri"/>
                <a:ea typeface="Calibri"/>
                <a:cs typeface="Arial"/>
              </a:rPr>
              <a:t>Feeling satisfied with life accomplishments </a:t>
            </a:r>
          </a:p>
          <a:p>
            <a:pPr marL="285750" indent="-285750">
              <a:lnSpc>
                <a:spcPct val="110000"/>
              </a:lnSpc>
              <a:buFont typeface="Arial" panose="020B0604020202020204" pitchFamily="34" charset="0"/>
              <a:buChar char="•"/>
            </a:pPr>
            <a:r>
              <a:rPr lang="en-US" sz="2400" b="0" dirty="0">
                <a:latin typeface="Calibri"/>
                <a:ea typeface="Calibri"/>
                <a:cs typeface="Arial"/>
              </a:rPr>
              <a:t>Requires having the lower needs met</a:t>
            </a:r>
          </a:p>
          <a:p>
            <a:pPr marL="285750" indent="-285750">
              <a:lnSpc>
                <a:spcPct val="110000"/>
              </a:lnSpc>
              <a:buFont typeface="Arial" panose="020B0604020202020204" pitchFamily="34" charset="0"/>
              <a:buChar char="•"/>
            </a:pPr>
            <a:r>
              <a:rPr lang="en-US" sz="2400" b="0" dirty="0">
                <a:latin typeface="Calibri"/>
                <a:ea typeface="Calibri"/>
                <a:cs typeface="Arial"/>
              </a:rPr>
              <a:t>If lower needs are not met, cannot focus on reaching full potential</a:t>
            </a:r>
          </a:p>
        </p:txBody>
      </p:sp>
      <p:pic>
        <p:nvPicPr>
          <p:cNvPr id="5" name="Content Placeholder 3" descr="A lightbulb">
            <a:extLst>
              <a:ext uri="{FF2B5EF4-FFF2-40B4-BE49-F238E27FC236}">
                <a16:creationId xmlns:a16="http://schemas.microsoft.com/office/drawing/2014/main" id="{28677261-315E-7354-981C-0A6374E77A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9147" y="20751"/>
            <a:ext cx="891813" cy="891813"/>
          </a:xfrm>
          <a:prstGeom prst="rect">
            <a:avLst/>
          </a:prstGeom>
        </p:spPr>
      </p:pic>
    </p:spTree>
    <p:custDataLst>
      <p:tags r:id="rId1"/>
    </p:custDataLst>
    <p:extLst>
      <p:ext uri="{BB962C8B-B14F-4D97-AF65-F5344CB8AC3E}">
        <p14:creationId xmlns:p14="http://schemas.microsoft.com/office/powerpoint/2010/main" val="8917927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0510" y="1715656"/>
            <a:ext cx="8686799" cy="3763963"/>
          </a:xfrm>
        </p:spPr>
        <p:txBody>
          <a:bodyPr vert="horz" lIns="91440" tIns="45720" rIns="91440" bIns="45720" rtlCol="0" anchor="t">
            <a:normAutofit fontScale="92500"/>
          </a:bodyPr>
          <a:lstStyle/>
          <a:p>
            <a:pPr marL="0" indent="0">
              <a:buNone/>
            </a:pPr>
            <a:r>
              <a:rPr lang="en-US">
                <a:latin typeface="Calibri"/>
                <a:ea typeface="Calibri"/>
                <a:cs typeface="Arial"/>
              </a:rPr>
              <a:t>Describe the </a:t>
            </a:r>
            <a:r>
              <a:rPr lang="en-US" b="1">
                <a:latin typeface="Calibri"/>
                <a:ea typeface="Calibri"/>
                <a:cs typeface="Arial"/>
              </a:rPr>
              <a:t>needs of clients across the lifespan </a:t>
            </a:r>
            <a:r>
              <a:rPr lang="en-US">
                <a:latin typeface="Calibri"/>
                <a:ea typeface="Calibri"/>
                <a:cs typeface="Arial"/>
              </a:rPr>
              <a:t>and how those needs can affect behaviors and attitudes </a:t>
            </a:r>
          </a:p>
          <a:p>
            <a:pPr marL="0" indent="0">
              <a:buNone/>
            </a:pPr>
            <a:endParaRPr lang="en-US">
              <a:latin typeface="Calibri"/>
              <a:ea typeface="Calibri"/>
              <a:cs typeface="Arial"/>
            </a:endParaRPr>
          </a:p>
          <a:p>
            <a:pPr marL="457200" lvl="0" indent="-457200">
              <a:buClrTx/>
              <a:buFont typeface="Arial" panose="020B0604020202020204" pitchFamily="34" charset="0"/>
              <a:buChar char="•"/>
            </a:pPr>
            <a:r>
              <a:rPr lang="en-US" b="0">
                <a:latin typeface="Calibri"/>
                <a:ea typeface="Calibri"/>
                <a:cs typeface="Arial"/>
              </a:rPr>
              <a:t>Describe the 3 different types of needs that humans have across the life span.</a:t>
            </a:r>
          </a:p>
          <a:p>
            <a:pPr marL="457200" lvl="0" indent="-457200">
              <a:buClrTx/>
              <a:buFont typeface="Arial" panose="020B0604020202020204" pitchFamily="34" charset="0"/>
              <a:buChar char="•"/>
            </a:pPr>
            <a:r>
              <a:rPr lang="en-US" b="0">
                <a:latin typeface="Calibri"/>
                <a:ea typeface="Calibri"/>
                <a:cs typeface="Arial"/>
              </a:rPr>
              <a:t>List the basic needs of infants, children and adolescents.</a:t>
            </a:r>
          </a:p>
          <a:p>
            <a:pPr marL="457200" lvl="0" indent="-457200">
              <a:buClrTx/>
              <a:buFont typeface="Arial" panose="020B0604020202020204" pitchFamily="34" charset="0"/>
              <a:buChar char="•"/>
            </a:pPr>
            <a:r>
              <a:rPr lang="en-US" b="0">
                <a:latin typeface="Calibri"/>
                <a:ea typeface="Calibri"/>
                <a:cs typeface="Arial"/>
              </a:rPr>
              <a:t>List the developmental needs of young adults and older adults.</a:t>
            </a:r>
          </a:p>
          <a:p>
            <a:endParaRPr lang="en-US">
              <a:ea typeface="Calibri"/>
              <a:cs typeface="Calibri"/>
            </a:endParaRPr>
          </a:p>
        </p:txBody>
      </p:sp>
      <p:sp>
        <p:nvSpPr>
          <p:cNvPr id="2" name="Title 1"/>
          <p:cNvSpPr>
            <a:spLocks noGrp="1"/>
          </p:cNvSpPr>
          <p:nvPr>
            <p:ph type="title"/>
          </p:nvPr>
        </p:nvSpPr>
        <p:spPr/>
        <p:txBody>
          <a:bodyPr/>
          <a:lstStyle/>
          <a:p>
            <a:r>
              <a:rPr lang="en-US">
                <a:latin typeface="Calibri"/>
                <a:ea typeface="Calibri"/>
                <a:cs typeface="Arial"/>
              </a:rPr>
              <a:t>Competency 2</a:t>
            </a:r>
          </a:p>
        </p:txBody>
      </p:sp>
      <p:pic>
        <p:nvPicPr>
          <p:cNvPr id="4" name="Picture 3" descr="A water droplet falling into a heart shape&#10;&#10;Description automatically generated">
            <a:extLst>
              <a:ext uri="{FF2B5EF4-FFF2-40B4-BE49-F238E27FC236}">
                <a16:creationId xmlns:a16="http://schemas.microsoft.com/office/drawing/2014/main" id="{689A85BB-78D5-A89A-BE5A-3F4F7049CA87}"/>
              </a:ext>
            </a:extLst>
          </p:cNvPr>
          <p:cNvPicPr>
            <a:picLocks noChangeAspect="1"/>
          </p:cNvPicPr>
          <p:nvPr/>
        </p:nvPicPr>
        <p:blipFill>
          <a:blip r:embed="rId3">
            <a:alphaModFix amt="11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6313" y="-1717"/>
            <a:ext cx="11858726" cy="6858000"/>
          </a:xfrm>
          <a:prstGeom prst="rect">
            <a:avLst/>
          </a:prstGeom>
        </p:spPr>
      </p:pic>
      <p:sp>
        <p:nvSpPr>
          <p:cNvPr id="5" name="TextBox 4">
            <a:extLst>
              <a:ext uri="{FF2B5EF4-FFF2-40B4-BE49-F238E27FC236}">
                <a16:creationId xmlns:a16="http://schemas.microsoft.com/office/drawing/2014/main" id="{F8F3B693-1942-912A-35C8-EDC6B9EBDC0D}"/>
              </a:ext>
            </a:extLst>
          </p:cNvPr>
          <p:cNvSpPr txBox="1"/>
          <p:nvPr/>
        </p:nvSpPr>
        <p:spPr>
          <a:xfrm>
            <a:off x="333274" y="6627168"/>
            <a:ext cx="3867150" cy="230832"/>
          </a:xfrm>
          <a:prstGeom prst="rect">
            <a:avLst/>
          </a:prstGeom>
          <a:noFill/>
        </p:spPr>
        <p:txBody>
          <a:bodyPr wrap="square" rtlCol="0">
            <a:spAutoFit/>
          </a:bodyPr>
          <a:lstStyle/>
          <a:p>
            <a:r>
              <a:rPr lang="en-US" sz="900">
                <a:hlinkClick r:id="rId4" tooltip="https://epitemnein-epitomic.blogspot.com/2014/01/cultivating-supremacy-of-compassion.html"/>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2618581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5661" y="2269725"/>
            <a:ext cx="6192906" cy="3687763"/>
          </a:xfrm>
        </p:spPr>
        <p:txBody>
          <a:bodyPr vert="horz" lIns="91440" tIns="45720" rIns="91440" bIns="45720" rtlCol="0" anchor="t">
            <a:normAutofit/>
          </a:bodyPr>
          <a:lstStyle/>
          <a:p>
            <a:pPr marL="457200" indent="-457200">
              <a:buClrTx/>
              <a:buFont typeface="+mj-lt"/>
              <a:buAutoNum type="arabicPeriod"/>
            </a:pPr>
            <a:r>
              <a:rPr lang="en-US" b="0">
                <a:latin typeface="Calibri"/>
                <a:ea typeface="Calibri"/>
                <a:cs typeface="Arial"/>
              </a:rPr>
              <a:t>Physical</a:t>
            </a:r>
          </a:p>
          <a:p>
            <a:pPr marL="457200" indent="-457200">
              <a:buClrTx/>
              <a:buFont typeface="+mj-lt"/>
              <a:buAutoNum type="arabicPeriod"/>
            </a:pPr>
            <a:r>
              <a:rPr lang="en-US" b="0">
                <a:latin typeface="Calibri"/>
                <a:ea typeface="Calibri"/>
                <a:cs typeface="Arial"/>
              </a:rPr>
              <a:t>Emotional / Mental</a:t>
            </a:r>
          </a:p>
          <a:p>
            <a:pPr marL="457200" indent="-457200">
              <a:spcAft>
                <a:spcPts val="1200"/>
              </a:spcAft>
              <a:buClrTx/>
              <a:buFont typeface="+mj-lt"/>
              <a:buAutoNum type="arabicPeriod"/>
            </a:pPr>
            <a:r>
              <a:rPr lang="en-US" b="0">
                <a:latin typeface="Calibri"/>
                <a:ea typeface="Calibri"/>
                <a:cs typeface="Arial"/>
              </a:rPr>
              <a:t>Spiritual</a:t>
            </a:r>
          </a:p>
          <a:p>
            <a:pPr marL="457200" indent="-457200">
              <a:buClrTx/>
              <a:buFont typeface="Arial" panose="020B0604020202020204" pitchFamily="34" charset="0"/>
              <a:buChar char="•"/>
            </a:pPr>
            <a:r>
              <a:rPr lang="en-US" b="0">
                <a:latin typeface="Calibri"/>
                <a:ea typeface="Calibri"/>
                <a:cs typeface="Arial"/>
              </a:rPr>
              <a:t>Some cultures may describe as Body, Mind, and Spirit</a:t>
            </a:r>
          </a:p>
          <a:p>
            <a:endParaRPr lang="en-US"/>
          </a:p>
        </p:txBody>
      </p:sp>
      <p:sp>
        <p:nvSpPr>
          <p:cNvPr id="2" name="Title 1"/>
          <p:cNvSpPr>
            <a:spLocks noGrp="1"/>
          </p:cNvSpPr>
          <p:nvPr>
            <p:ph type="title"/>
          </p:nvPr>
        </p:nvSpPr>
        <p:spPr>
          <a:xfrm>
            <a:off x="1095660" y="623442"/>
            <a:ext cx="8607737" cy="1143000"/>
          </a:xfrm>
        </p:spPr>
        <p:txBody>
          <a:bodyPr anchor="t">
            <a:noAutofit/>
          </a:bodyPr>
          <a:lstStyle/>
          <a:p>
            <a:r>
              <a:rPr lang="en-US">
                <a:latin typeface="Calibri"/>
                <a:ea typeface="Calibri"/>
                <a:cs typeface="Arial"/>
              </a:rPr>
              <a:t>Three Types of Needs Include:</a:t>
            </a:r>
            <a:br>
              <a:rPr lang="en-US">
                <a:latin typeface="Arial"/>
                <a:cs typeface="Arial"/>
              </a:rPr>
            </a:br>
            <a:endParaRPr lang="en-US">
              <a:latin typeface="Arial"/>
              <a:cs typeface="Arial"/>
            </a:endParaRPr>
          </a:p>
        </p:txBody>
      </p:sp>
      <p:graphicFrame>
        <p:nvGraphicFramePr>
          <p:cNvPr id="4" name="Diagram 3">
            <a:extLst>
              <a:ext uri="{FF2B5EF4-FFF2-40B4-BE49-F238E27FC236}">
                <a16:creationId xmlns:a16="http://schemas.microsoft.com/office/drawing/2014/main" id="{F87106D1-C693-1E12-703C-A8A849EC6A63}"/>
              </a:ext>
            </a:extLst>
          </p:cNvPr>
          <p:cNvGraphicFramePr/>
          <p:nvPr>
            <p:extLst>
              <p:ext uri="{D42A27DB-BD31-4B8C-83A1-F6EECF244321}">
                <p14:modId xmlns:p14="http://schemas.microsoft.com/office/powerpoint/2010/main" val="3043712564"/>
              </p:ext>
            </p:extLst>
          </p:nvPr>
        </p:nvGraphicFramePr>
        <p:xfrm>
          <a:off x="6712771" y="1934203"/>
          <a:ext cx="5200725" cy="3687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7" descr="A lightbulb">
            <a:extLst>
              <a:ext uri="{FF2B5EF4-FFF2-40B4-BE49-F238E27FC236}">
                <a16:creationId xmlns:a16="http://schemas.microsoft.com/office/drawing/2014/main" id="{B4149FE0-331E-E254-CAF4-C45C365D4F8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50711" y="353886"/>
            <a:ext cx="984504" cy="984504"/>
          </a:xfrm>
          <a:prstGeom prst="rect">
            <a:avLst/>
          </a:prstGeom>
        </p:spPr>
      </p:pic>
    </p:spTree>
    <p:custDataLst>
      <p:tags r:id="rId1"/>
    </p:custDataLst>
    <p:extLst>
      <p:ext uri="{BB962C8B-B14F-4D97-AF65-F5344CB8AC3E}">
        <p14:creationId xmlns:p14="http://schemas.microsoft.com/office/powerpoint/2010/main" val="7988182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7354" y="1484556"/>
            <a:ext cx="7408333" cy="4645779"/>
          </a:xfrm>
        </p:spPr>
        <p:txBody>
          <a:bodyPr vert="horz" lIns="91440" tIns="45720" rIns="91440" bIns="45720" rtlCol="0" anchor="t">
            <a:normAutofit/>
          </a:bodyPr>
          <a:lstStyle/>
          <a:p>
            <a:pPr marL="457200" indent="-457200">
              <a:buClrTx/>
              <a:buFont typeface="Arial" panose="020B0604020202020204" pitchFamily="34" charset="0"/>
              <a:buChar char="•"/>
            </a:pPr>
            <a:r>
              <a:rPr lang="en-US" b="0">
                <a:latin typeface="Calibri"/>
                <a:ea typeface="Calibri"/>
                <a:cs typeface="Arial"/>
              </a:rPr>
              <a:t>Infants</a:t>
            </a:r>
          </a:p>
          <a:p>
            <a:pPr marL="457200" indent="-457200">
              <a:buClrTx/>
              <a:buFont typeface="Arial" panose="020B0604020202020204" pitchFamily="34" charset="0"/>
              <a:buChar char="•"/>
            </a:pPr>
            <a:r>
              <a:rPr lang="en-US" b="0">
                <a:latin typeface="Calibri"/>
                <a:ea typeface="Calibri"/>
                <a:cs typeface="Arial"/>
              </a:rPr>
              <a:t>Children</a:t>
            </a:r>
          </a:p>
          <a:p>
            <a:pPr marL="457200" indent="-457200">
              <a:buClrTx/>
              <a:buFont typeface="Arial" panose="020B0604020202020204" pitchFamily="34" charset="0"/>
              <a:buChar char="•"/>
            </a:pPr>
            <a:r>
              <a:rPr lang="en-US" b="0">
                <a:latin typeface="Calibri"/>
                <a:ea typeface="Calibri"/>
                <a:cs typeface="Arial"/>
              </a:rPr>
              <a:t>Young Adults</a:t>
            </a:r>
          </a:p>
          <a:p>
            <a:pPr marL="457200" indent="-457200">
              <a:buClrTx/>
              <a:buFont typeface="Arial" panose="020B0604020202020204" pitchFamily="34" charset="0"/>
              <a:buChar char="•"/>
            </a:pPr>
            <a:r>
              <a:rPr lang="en-US" b="0">
                <a:latin typeface="Calibri"/>
                <a:ea typeface="Calibri"/>
                <a:cs typeface="Arial"/>
              </a:rPr>
              <a:t>Older Adults</a:t>
            </a:r>
          </a:p>
          <a:p>
            <a:pPr marL="457200" indent="-457200">
              <a:buClrTx/>
              <a:buFont typeface="Arial" panose="020B0604020202020204" pitchFamily="34" charset="0"/>
              <a:buChar char="•"/>
            </a:pPr>
            <a:r>
              <a:rPr lang="en-US" b="0">
                <a:latin typeface="Calibri"/>
                <a:ea typeface="Calibri"/>
                <a:cs typeface="Arial"/>
              </a:rPr>
              <a:t>Consider body, mind, and spirit </a:t>
            </a:r>
          </a:p>
          <a:p>
            <a:pPr marL="457200" indent="-457200">
              <a:buClrTx/>
              <a:buFont typeface="Arial" panose="020B0604020202020204" pitchFamily="34" charset="0"/>
              <a:buChar char="•"/>
            </a:pPr>
            <a:r>
              <a:rPr lang="en-US" b="0">
                <a:latin typeface="Calibri"/>
                <a:ea typeface="Calibri"/>
                <a:cs typeface="Arial"/>
              </a:rPr>
              <a:t>Consider each level of Maslow’s Hierarchy</a:t>
            </a:r>
          </a:p>
          <a:p>
            <a:endParaRPr lang="en-US">
              <a:ea typeface="Calibri"/>
              <a:cs typeface="Calibri"/>
            </a:endParaRPr>
          </a:p>
        </p:txBody>
      </p:sp>
      <p:sp>
        <p:nvSpPr>
          <p:cNvPr id="2" name="Title 1"/>
          <p:cNvSpPr>
            <a:spLocks noGrp="1"/>
          </p:cNvSpPr>
          <p:nvPr>
            <p:ph type="title"/>
          </p:nvPr>
        </p:nvSpPr>
        <p:spPr>
          <a:xfrm>
            <a:off x="520502" y="234147"/>
            <a:ext cx="7262038" cy="1164347"/>
          </a:xfrm>
        </p:spPr>
        <p:txBody>
          <a:bodyPr>
            <a:normAutofit/>
          </a:bodyPr>
          <a:lstStyle/>
          <a:p>
            <a:r>
              <a:rPr lang="en-US" sz="3200">
                <a:latin typeface="Calibri"/>
                <a:ea typeface="Calibri"/>
                <a:cs typeface="Arial"/>
              </a:rPr>
              <a:t>Meeting Basic Needs by Age Group</a:t>
            </a:r>
          </a:p>
        </p:txBody>
      </p:sp>
      <p:graphicFrame>
        <p:nvGraphicFramePr>
          <p:cNvPr id="5" name="Diagram 4">
            <a:extLst>
              <a:ext uri="{FF2B5EF4-FFF2-40B4-BE49-F238E27FC236}">
                <a16:creationId xmlns:a16="http://schemas.microsoft.com/office/drawing/2014/main" id="{DCD6E0CC-8F6C-5B79-65F5-239759B50EEA}"/>
              </a:ext>
            </a:extLst>
          </p:cNvPr>
          <p:cNvGraphicFramePr/>
          <p:nvPr>
            <p:extLst>
              <p:ext uri="{D42A27DB-BD31-4B8C-83A1-F6EECF244321}">
                <p14:modId xmlns:p14="http://schemas.microsoft.com/office/powerpoint/2010/main" val="3658938878"/>
              </p:ext>
            </p:extLst>
          </p:nvPr>
        </p:nvGraphicFramePr>
        <p:xfrm>
          <a:off x="6293224" y="1484556"/>
          <a:ext cx="5737411" cy="45597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31101389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E079159-4448-4C5B-B585-D5DF7F6967DA}"/>
              </a:ext>
            </a:extLst>
          </p:cNvPr>
          <p:cNvSpPr>
            <a:spLocks noGrp="1"/>
          </p:cNvSpPr>
          <p:nvPr>
            <p:ph idx="1"/>
          </p:nvPr>
        </p:nvSpPr>
        <p:spPr>
          <a:xfrm>
            <a:off x="556585" y="1459856"/>
            <a:ext cx="7632417" cy="4951702"/>
          </a:xfrm>
        </p:spPr>
        <p:txBody>
          <a:bodyPr vert="horz" lIns="91440" tIns="45720" rIns="91440" bIns="45720" rtlCol="0" anchor="t">
            <a:normAutofit/>
          </a:bodyPr>
          <a:lstStyle/>
          <a:p>
            <a:pPr marL="457200" indent="-457200">
              <a:buFont typeface="Arial" panose="020B0604020202020204" pitchFamily="34" charset="0"/>
              <a:buChar char="•"/>
            </a:pPr>
            <a:r>
              <a:rPr lang="en-US" b="0">
                <a:latin typeface="Calibri"/>
                <a:ea typeface="Calibri"/>
                <a:cs typeface="Arial"/>
              </a:rPr>
              <a:t>All children have basic needs for physical, emotional, and spiritual growth</a:t>
            </a:r>
          </a:p>
          <a:p>
            <a:pPr marL="457200" indent="-457200">
              <a:buFont typeface="Arial" panose="020B0604020202020204" pitchFamily="34" charset="0"/>
              <a:buChar char="•"/>
            </a:pPr>
            <a:r>
              <a:rPr lang="en-US" b="0">
                <a:latin typeface="Calibri"/>
                <a:ea typeface="Calibri"/>
                <a:cs typeface="Arial"/>
              </a:rPr>
              <a:t>Age of the child determines the rate of development</a:t>
            </a:r>
          </a:p>
          <a:p>
            <a:pPr marL="457200" indent="-457200">
              <a:buFont typeface="Arial" panose="020B0604020202020204" pitchFamily="34" charset="0"/>
              <a:buChar char="•"/>
            </a:pPr>
            <a:r>
              <a:rPr lang="en-US" b="0">
                <a:latin typeface="Calibri"/>
                <a:ea typeface="Calibri"/>
                <a:cs typeface="Arial"/>
              </a:rPr>
              <a:t>Infants and children have rapid rate of development and reach major milestones</a:t>
            </a:r>
          </a:p>
          <a:p>
            <a:pPr marL="457200" indent="-457200">
              <a:buFont typeface="Arial" panose="020B0604020202020204" pitchFamily="34" charset="0"/>
              <a:buChar char="•"/>
            </a:pPr>
            <a:r>
              <a:rPr lang="en-US" b="0">
                <a:latin typeface="Calibri"/>
                <a:ea typeface="Calibri"/>
                <a:cs typeface="Arial"/>
              </a:rPr>
              <a:t>Infants and small children prioritize physical comforts: Food, warmth, rest</a:t>
            </a:r>
          </a:p>
          <a:p>
            <a:endParaRPr lang="en-US"/>
          </a:p>
        </p:txBody>
      </p:sp>
      <p:sp>
        <p:nvSpPr>
          <p:cNvPr id="3" name="Title 2">
            <a:extLst>
              <a:ext uri="{FF2B5EF4-FFF2-40B4-BE49-F238E27FC236}">
                <a16:creationId xmlns:a16="http://schemas.microsoft.com/office/drawing/2014/main" id="{CDD7C32F-693A-4D63-B07B-407A268E8348}"/>
              </a:ext>
            </a:extLst>
          </p:cNvPr>
          <p:cNvSpPr>
            <a:spLocks noGrp="1"/>
          </p:cNvSpPr>
          <p:nvPr>
            <p:ph type="title"/>
          </p:nvPr>
        </p:nvSpPr>
        <p:spPr>
          <a:xfrm>
            <a:off x="555363" y="365125"/>
            <a:ext cx="11081273" cy="1094731"/>
          </a:xfrm>
        </p:spPr>
        <p:txBody>
          <a:bodyPr>
            <a:normAutofit fontScale="90000"/>
          </a:bodyPr>
          <a:lstStyle/>
          <a:p>
            <a:r>
              <a:rPr lang="en-US" sz="4200">
                <a:latin typeface="Calibri"/>
                <a:ea typeface="Calibri"/>
                <a:cs typeface="Arial"/>
              </a:rPr>
              <a:t>Basic Needs of Infants, Children, Adolescents</a:t>
            </a:r>
            <a:br>
              <a:rPr lang="en-US">
                <a:latin typeface="Calibri"/>
                <a:cs typeface="Arial"/>
              </a:rPr>
            </a:br>
            <a:endParaRPr lang="en-US"/>
          </a:p>
        </p:txBody>
      </p:sp>
      <p:pic>
        <p:nvPicPr>
          <p:cNvPr id="11" name="Picture 10" descr="A group of children lying on the floor&#10;&#10;Description automatically generated">
            <a:extLst>
              <a:ext uri="{FF2B5EF4-FFF2-40B4-BE49-F238E27FC236}">
                <a16:creationId xmlns:a16="http://schemas.microsoft.com/office/drawing/2014/main" id="{B09D555D-98AE-45BF-6F2F-C6385CCE740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194326" y="1946297"/>
            <a:ext cx="3785515" cy="28480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TextBox 11">
            <a:extLst>
              <a:ext uri="{FF2B5EF4-FFF2-40B4-BE49-F238E27FC236}">
                <a16:creationId xmlns:a16="http://schemas.microsoft.com/office/drawing/2014/main" id="{99D91384-5956-E4B2-C3BF-15BBAC76726C}"/>
              </a:ext>
            </a:extLst>
          </p:cNvPr>
          <p:cNvSpPr txBox="1"/>
          <p:nvPr/>
        </p:nvSpPr>
        <p:spPr>
          <a:xfrm>
            <a:off x="8406482" y="4794333"/>
            <a:ext cx="3038475" cy="230832"/>
          </a:xfrm>
          <a:prstGeom prst="rect">
            <a:avLst/>
          </a:prstGeom>
          <a:noFill/>
        </p:spPr>
        <p:txBody>
          <a:bodyPr wrap="square" rtlCol="0">
            <a:spAutoFit/>
          </a:bodyPr>
          <a:lstStyle/>
          <a:p>
            <a:r>
              <a:rPr lang="en-US" sz="900">
                <a:hlinkClick r:id="rId3" tooltip="https://www.flickr.com/photos/jess2284/365975805/"/>
              </a:rPr>
              <a:t>This Photo</a:t>
            </a:r>
            <a:r>
              <a:rPr lang="en-US" sz="900"/>
              <a:t> by Unknown Author is licensed under </a:t>
            </a:r>
            <a:r>
              <a:rPr lang="en-US" sz="900">
                <a:hlinkClick r:id="rId4" tooltip="https://creativecommons.org/licenses/by-sa/3.0/"/>
              </a:rPr>
              <a:t>CC BY-SA</a:t>
            </a:r>
            <a:endParaRPr lang="en-US" sz="900"/>
          </a:p>
        </p:txBody>
      </p:sp>
      <p:pic>
        <p:nvPicPr>
          <p:cNvPr id="5" name="Graphic 7" descr="A lightbulb">
            <a:extLst>
              <a:ext uri="{FF2B5EF4-FFF2-40B4-BE49-F238E27FC236}">
                <a16:creationId xmlns:a16="http://schemas.microsoft.com/office/drawing/2014/main" id="{F6CDD49D-427F-89BE-B1C5-B99BA6427A4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137773" y="-122364"/>
            <a:ext cx="984504" cy="984504"/>
          </a:xfrm>
          <a:prstGeom prst="rect">
            <a:avLst/>
          </a:prstGeom>
        </p:spPr>
      </p:pic>
    </p:spTree>
    <p:extLst>
      <p:ext uri="{BB962C8B-B14F-4D97-AF65-F5344CB8AC3E}">
        <p14:creationId xmlns:p14="http://schemas.microsoft.com/office/powerpoint/2010/main" val="22144958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E079159-4448-4C5B-B585-D5DF7F6967DA}"/>
              </a:ext>
            </a:extLst>
          </p:cNvPr>
          <p:cNvSpPr>
            <a:spLocks noGrp="1"/>
          </p:cNvSpPr>
          <p:nvPr>
            <p:ph idx="1"/>
          </p:nvPr>
        </p:nvSpPr>
        <p:spPr>
          <a:xfrm>
            <a:off x="838199" y="1690688"/>
            <a:ext cx="4841839" cy="4016880"/>
          </a:xfrm>
        </p:spPr>
        <p:txBody>
          <a:bodyPr vert="horz" lIns="91440" tIns="45720" rIns="91440" bIns="45720" rtlCol="0" anchor="t">
            <a:normAutofit/>
          </a:bodyPr>
          <a:lstStyle/>
          <a:p>
            <a:pPr marL="457200" indent="-457200">
              <a:buFont typeface="Arial" panose="020B0604020202020204" pitchFamily="34" charset="0"/>
              <a:buChar char="•"/>
            </a:pPr>
            <a:r>
              <a:rPr lang="en-US" b="0">
                <a:latin typeface="Calibri"/>
                <a:ea typeface="Calibri"/>
                <a:cs typeface="Arial"/>
              </a:rPr>
              <a:t>Finding a partner</a:t>
            </a:r>
          </a:p>
          <a:p>
            <a:pPr marL="457200" indent="-457200">
              <a:buFont typeface="Arial" panose="020B0604020202020204" pitchFamily="34" charset="0"/>
              <a:buChar char="•"/>
            </a:pPr>
            <a:r>
              <a:rPr lang="en-US" b="0">
                <a:latin typeface="Calibri"/>
                <a:ea typeface="Calibri"/>
                <a:cs typeface="Arial"/>
              </a:rPr>
              <a:t>Starting a career</a:t>
            </a:r>
          </a:p>
          <a:p>
            <a:pPr marL="457200" indent="-457200">
              <a:buFont typeface="Arial" panose="020B0604020202020204" pitchFamily="34" charset="0"/>
              <a:buChar char="•"/>
            </a:pPr>
            <a:r>
              <a:rPr lang="en-US" b="0">
                <a:latin typeface="Calibri"/>
                <a:ea typeface="Calibri"/>
                <a:cs typeface="Arial"/>
              </a:rPr>
              <a:t>Others?</a:t>
            </a:r>
          </a:p>
          <a:p>
            <a:endParaRPr lang="en-US" b="0">
              <a:latin typeface="Calibri"/>
              <a:ea typeface="Calibri"/>
              <a:cs typeface="Arial"/>
            </a:endParaRPr>
          </a:p>
          <a:p>
            <a:endParaRPr lang="en-US"/>
          </a:p>
        </p:txBody>
      </p:sp>
      <p:sp>
        <p:nvSpPr>
          <p:cNvPr id="3" name="Title 2">
            <a:extLst>
              <a:ext uri="{FF2B5EF4-FFF2-40B4-BE49-F238E27FC236}">
                <a16:creationId xmlns:a16="http://schemas.microsoft.com/office/drawing/2014/main" id="{CDD7C32F-693A-4D63-B07B-407A268E8348}"/>
              </a:ext>
            </a:extLst>
          </p:cNvPr>
          <p:cNvSpPr>
            <a:spLocks noGrp="1"/>
          </p:cNvSpPr>
          <p:nvPr>
            <p:ph type="title"/>
          </p:nvPr>
        </p:nvSpPr>
        <p:spPr>
          <a:xfrm>
            <a:off x="838199" y="365125"/>
            <a:ext cx="11081273" cy="1325563"/>
          </a:xfrm>
        </p:spPr>
        <p:txBody>
          <a:bodyPr>
            <a:normAutofit/>
          </a:bodyPr>
          <a:lstStyle/>
          <a:p>
            <a:r>
              <a:rPr lang="en-US" sz="4200">
                <a:latin typeface="Arial"/>
                <a:cs typeface="Arial"/>
              </a:rPr>
              <a:t>B</a:t>
            </a:r>
            <a:r>
              <a:rPr lang="en-US" sz="4200">
                <a:latin typeface="Calibri"/>
                <a:ea typeface="Calibri"/>
                <a:cs typeface="Arial"/>
              </a:rPr>
              <a:t>asic Needs of Young Adults</a:t>
            </a:r>
            <a:br>
              <a:rPr lang="en-US">
                <a:latin typeface="Calibri"/>
                <a:cs typeface="Arial"/>
              </a:rPr>
            </a:br>
            <a:endParaRPr lang="en-US"/>
          </a:p>
        </p:txBody>
      </p:sp>
      <p:pic>
        <p:nvPicPr>
          <p:cNvPr id="9" name="Picture 8" descr="A couple of young women smiling&#10;&#10;Description automatically generated">
            <a:extLst>
              <a:ext uri="{FF2B5EF4-FFF2-40B4-BE49-F238E27FC236}">
                <a16:creationId xmlns:a16="http://schemas.microsoft.com/office/drawing/2014/main" id="{56EDC4D9-22C7-4EB0-C6F2-C4E8B52F5136}"/>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277992" y="1690688"/>
            <a:ext cx="5043525" cy="33649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Box 9">
            <a:extLst>
              <a:ext uri="{FF2B5EF4-FFF2-40B4-BE49-F238E27FC236}">
                <a16:creationId xmlns:a16="http://schemas.microsoft.com/office/drawing/2014/main" id="{AA577E14-A154-DF78-0749-A1F6F6EC1183}"/>
              </a:ext>
            </a:extLst>
          </p:cNvPr>
          <p:cNvSpPr txBox="1"/>
          <p:nvPr/>
        </p:nvSpPr>
        <p:spPr>
          <a:xfrm>
            <a:off x="7035192" y="5143264"/>
            <a:ext cx="4286325" cy="230832"/>
          </a:xfrm>
          <a:prstGeom prst="rect">
            <a:avLst/>
          </a:prstGeom>
          <a:noFill/>
        </p:spPr>
        <p:txBody>
          <a:bodyPr wrap="square" rtlCol="0">
            <a:spAutoFit/>
          </a:bodyPr>
          <a:lstStyle/>
          <a:p>
            <a:r>
              <a:rPr lang="en-US" sz="900">
                <a:hlinkClick r:id="rId3" tooltip="https://courses.lumenlearning.com/suny-collegesuccess-lumen1/chapter/socializing/"/>
              </a:rPr>
              <a:t>This Photo</a:t>
            </a:r>
            <a:r>
              <a:rPr lang="en-US" sz="900"/>
              <a:t> by Unknown Author is licensed under </a:t>
            </a:r>
            <a:r>
              <a:rPr lang="en-US" sz="900">
                <a:hlinkClick r:id="rId4" tooltip="https://creativecommons.org/licenses/by/3.0/"/>
              </a:rPr>
              <a:t>CC BY</a:t>
            </a:r>
            <a:endParaRPr lang="en-US" sz="900"/>
          </a:p>
        </p:txBody>
      </p:sp>
    </p:spTree>
    <p:extLst>
      <p:ext uri="{BB962C8B-B14F-4D97-AF65-F5344CB8AC3E}">
        <p14:creationId xmlns:p14="http://schemas.microsoft.com/office/powerpoint/2010/main" val="2087723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3"/>
            <a:ext cx="11420856" cy="5313298"/>
          </a:xfrm>
        </p:spPr>
        <p:txBody>
          <a:bodyPr vert="horz" lIns="91440" tIns="45720" rIns="91440" bIns="45720" rtlCol="0" anchor="t">
            <a:noAutofit/>
          </a:bodyPr>
          <a:lstStyle/>
          <a:p>
            <a:pPr>
              <a:spcAft>
                <a:spcPts val="1200"/>
              </a:spcAft>
            </a:pPr>
            <a:r>
              <a:rPr lang="en-US" sz="2400"/>
              <a:t>Acute Illness: </a:t>
            </a:r>
            <a:r>
              <a:rPr lang="en-US" sz="2400" b="0"/>
              <a:t>Health problem of short duration in which the condition improves or resolves completely</a:t>
            </a:r>
            <a:endParaRPr lang="en-US" sz="2400">
              <a:ea typeface="Calibri"/>
              <a:cs typeface="Calibri"/>
            </a:endParaRPr>
          </a:p>
          <a:p>
            <a:pPr>
              <a:spcAft>
                <a:spcPts val="1200"/>
              </a:spcAft>
            </a:pPr>
            <a:r>
              <a:rPr lang="en-US" sz="2400"/>
              <a:t>Chronic Illness: </a:t>
            </a:r>
            <a:r>
              <a:rPr lang="en-US" sz="2400" b="0"/>
              <a:t>Health problem of long duration in which the disease condition shows little change or slowly gets worse</a:t>
            </a:r>
            <a:endParaRPr lang="en-US" sz="2400" b="0">
              <a:ea typeface="Calibri" panose="020F0502020204030204"/>
              <a:cs typeface="Calibri" panose="020F0502020204030204"/>
            </a:endParaRPr>
          </a:p>
          <a:p>
            <a:pPr>
              <a:spcAft>
                <a:spcPts val="1200"/>
              </a:spcAft>
            </a:pPr>
            <a:r>
              <a:rPr lang="en-US" sz="2400"/>
              <a:t>Cognitive: </a:t>
            </a:r>
            <a:r>
              <a:rPr lang="en-US" sz="2400" b="0"/>
              <a:t>Refers to the intellectual processes and includes thought, awareness and the ability to determine the meaning</a:t>
            </a:r>
            <a:endParaRPr lang="en-US" sz="2400" b="0">
              <a:ea typeface="Calibri" panose="020F0502020204030204"/>
              <a:cs typeface="Calibri" panose="020F0502020204030204"/>
            </a:endParaRPr>
          </a:p>
          <a:p>
            <a:pPr>
              <a:spcAft>
                <a:spcPts val="1200"/>
              </a:spcAft>
            </a:pPr>
            <a:r>
              <a:rPr lang="en-US" sz="2400"/>
              <a:t>Development: </a:t>
            </a:r>
            <a:r>
              <a:rPr lang="en-US" sz="2400" b="0"/>
              <a:t>Refers to the increase in mental, emotional, and social capabilities of the individual</a:t>
            </a:r>
            <a:endParaRPr lang="en-US" sz="2400" b="0">
              <a:ea typeface="Calibri" panose="020F0502020204030204"/>
              <a:cs typeface="Calibri" panose="020F0502020204030204"/>
            </a:endParaRPr>
          </a:p>
          <a:p>
            <a:pPr>
              <a:spcAft>
                <a:spcPts val="1200"/>
              </a:spcAft>
            </a:pPr>
            <a:r>
              <a:rPr lang="en-US" sz="2400"/>
              <a:t>Family: </a:t>
            </a:r>
            <a:r>
              <a:rPr lang="en-US" sz="2400" b="0">
                <a:solidFill>
                  <a:srgbClr val="002060"/>
                </a:solidFill>
                <a:latin typeface="Calibri"/>
                <a:ea typeface="Calibri"/>
                <a:cs typeface="Segoe UI"/>
              </a:rPr>
              <a:t>Two or more persons related by blood, adoption, marriage or choice and whose relationship is characterized by at least one of the following: social and/or legal rights and obligations; affective and emotional ties; and endurance or intended endurance of relationship</a:t>
            </a:r>
            <a:endParaRPr lang="en-US" sz="2400" b="0">
              <a:solidFill>
                <a:srgbClr val="002060"/>
              </a:solidFill>
              <a:latin typeface="Calibri"/>
              <a:ea typeface="Calibri"/>
              <a:cs typeface="Calibri" panose="020F0502020204030204"/>
            </a:endParaRPr>
          </a:p>
          <a:p>
            <a:endParaRPr lang="en-US" sz="2400" b="0">
              <a:ea typeface="Calibri"/>
              <a:cs typeface="Calibri"/>
            </a:endParaRPr>
          </a:p>
          <a:p>
            <a:endParaRPr lang="en-US"/>
          </a:p>
          <a:p>
            <a:endParaRPr lang="en-US"/>
          </a:p>
        </p:txBody>
      </p:sp>
    </p:spTree>
    <p:extLst>
      <p:ext uri="{BB962C8B-B14F-4D97-AF65-F5344CB8AC3E}">
        <p14:creationId xmlns:p14="http://schemas.microsoft.com/office/powerpoint/2010/main" val="8490405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E079159-4448-4C5B-B585-D5DF7F6967DA}"/>
              </a:ext>
            </a:extLst>
          </p:cNvPr>
          <p:cNvSpPr>
            <a:spLocks noGrp="1"/>
          </p:cNvSpPr>
          <p:nvPr>
            <p:ph idx="1"/>
          </p:nvPr>
        </p:nvSpPr>
        <p:spPr>
          <a:xfrm>
            <a:off x="720229" y="1711564"/>
            <a:ext cx="5654458" cy="4507483"/>
          </a:xfrm>
        </p:spPr>
        <p:txBody>
          <a:bodyPr vert="horz" lIns="91440" tIns="45720" rIns="91440" bIns="45720" rtlCol="0" anchor="t">
            <a:noAutofit/>
          </a:bodyPr>
          <a:lstStyle/>
          <a:p>
            <a:pPr marL="457200" indent="-457200">
              <a:buFont typeface="Arial" panose="020B0604020202020204" pitchFamily="34" charset="0"/>
              <a:buChar char="•"/>
            </a:pPr>
            <a:r>
              <a:rPr lang="en-US" b="0">
                <a:latin typeface="Calibri"/>
                <a:ea typeface="Calibri"/>
                <a:cs typeface="Arial"/>
              </a:rPr>
              <a:t>Continue to have needs for intimacy and relationships</a:t>
            </a:r>
          </a:p>
          <a:p>
            <a:pPr marL="457200" indent="-457200">
              <a:buFont typeface="Arial" panose="020B0604020202020204" pitchFamily="34" charset="0"/>
              <a:buChar char="•"/>
            </a:pPr>
            <a:r>
              <a:rPr lang="en-US" b="0">
                <a:latin typeface="Calibri"/>
                <a:ea typeface="Calibri"/>
                <a:cs typeface="Arial"/>
              </a:rPr>
              <a:t>May need to integrate changes in physical abilities while continuing to fulfill their needs (Maslow’s Hierarchy)</a:t>
            </a:r>
          </a:p>
          <a:p>
            <a:pPr marL="457200" indent="-457200">
              <a:buChar char="•"/>
            </a:pPr>
            <a:r>
              <a:rPr lang="en-US" b="0">
                <a:latin typeface="Calibri"/>
                <a:ea typeface="Calibri"/>
                <a:cs typeface="Arial"/>
              </a:rPr>
              <a:t>May need caregiver assistance to meet needs due to </a:t>
            </a:r>
            <a:r>
              <a:rPr lang="en-US" b="0" err="1">
                <a:latin typeface="Calibri"/>
                <a:ea typeface="Calibri"/>
                <a:cs typeface="Arial"/>
              </a:rPr>
              <a:t>physicalo</a:t>
            </a:r>
            <a:r>
              <a:rPr lang="en-US" b="0">
                <a:latin typeface="Calibri"/>
                <a:ea typeface="Calibri"/>
                <a:cs typeface="Arial"/>
              </a:rPr>
              <a:t> physical abilities</a:t>
            </a:r>
          </a:p>
          <a:p>
            <a:endParaRPr lang="en-US" b="0">
              <a:latin typeface="Calibri"/>
              <a:ea typeface="Calibri"/>
              <a:cs typeface="Arial"/>
            </a:endParaRPr>
          </a:p>
          <a:p>
            <a:endParaRPr lang="en-US">
              <a:latin typeface="Calibri" panose="020F0502020204030204"/>
              <a:cs typeface="Calibri" panose="020F0502020204030204"/>
            </a:endParaRPr>
          </a:p>
        </p:txBody>
      </p:sp>
      <p:sp>
        <p:nvSpPr>
          <p:cNvPr id="3" name="Title 2">
            <a:extLst>
              <a:ext uri="{FF2B5EF4-FFF2-40B4-BE49-F238E27FC236}">
                <a16:creationId xmlns:a16="http://schemas.microsoft.com/office/drawing/2014/main" id="{CDD7C32F-693A-4D63-B07B-407A268E8348}"/>
              </a:ext>
            </a:extLst>
          </p:cNvPr>
          <p:cNvSpPr>
            <a:spLocks noGrp="1"/>
          </p:cNvSpPr>
          <p:nvPr>
            <p:ph type="title"/>
          </p:nvPr>
        </p:nvSpPr>
        <p:spPr>
          <a:xfrm>
            <a:off x="838199" y="365125"/>
            <a:ext cx="11081273" cy="1325563"/>
          </a:xfrm>
        </p:spPr>
        <p:txBody>
          <a:bodyPr>
            <a:normAutofit/>
          </a:bodyPr>
          <a:lstStyle/>
          <a:p>
            <a:r>
              <a:rPr lang="en-US" sz="4200">
                <a:latin typeface="Calibri"/>
                <a:ea typeface="Calibri"/>
                <a:cs typeface="Arial"/>
              </a:rPr>
              <a:t>Basic Needs of Older Adults</a:t>
            </a:r>
            <a:r>
              <a:rPr lang="en-US" sz="4200">
                <a:latin typeface="Arial"/>
                <a:cs typeface="Arial"/>
              </a:rPr>
              <a:t> </a:t>
            </a:r>
            <a:br>
              <a:rPr lang="en-US">
                <a:latin typeface="Arial"/>
                <a:cs typeface="Arial"/>
              </a:rPr>
            </a:br>
            <a:endParaRPr lang="en-US"/>
          </a:p>
        </p:txBody>
      </p:sp>
      <p:pic>
        <p:nvPicPr>
          <p:cNvPr id="5" name="Picture 4" descr="A group of older people smiling&#10;&#10;Description automatically generated">
            <a:extLst>
              <a:ext uri="{FF2B5EF4-FFF2-40B4-BE49-F238E27FC236}">
                <a16:creationId xmlns:a16="http://schemas.microsoft.com/office/drawing/2014/main" id="{29349A26-EB79-D1B3-51E6-6CB0AB9FCF69}"/>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360108" y="1690688"/>
            <a:ext cx="5171567" cy="34493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03F470DE-9F88-D115-45D7-DE0AD3AA130A}"/>
              </a:ext>
            </a:extLst>
          </p:cNvPr>
          <p:cNvSpPr txBox="1"/>
          <p:nvPr/>
        </p:nvSpPr>
        <p:spPr>
          <a:xfrm>
            <a:off x="6543699" y="5217926"/>
            <a:ext cx="4841840" cy="230832"/>
          </a:xfrm>
          <a:prstGeom prst="rect">
            <a:avLst/>
          </a:prstGeom>
          <a:noFill/>
        </p:spPr>
        <p:txBody>
          <a:bodyPr wrap="square" rtlCol="0">
            <a:spAutoFit/>
          </a:bodyPr>
          <a:lstStyle/>
          <a:p>
            <a:r>
              <a:rPr lang="en-US" sz="900">
                <a:hlinkClick r:id="rId4" tooltip="https://www.bundabergnow.com/2019/03/25/seniors-forum/"/>
              </a:rPr>
              <a:t>This Photo</a:t>
            </a:r>
            <a:r>
              <a:rPr lang="en-US" sz="900"/>
              <a:t> by Unknown Author is licensed under </a:t>
            </a:r>
            <a:r>
              <a:rPr lang="en-US" sz="900">
                <a:hlinkClick r:id="rId5" tooltip="https://creativecommons.org/licenses/by/3.0/"/>
              </a:rPr>
              <a:t>CC BY</a:t>
            </a:r>
            <a:endParaRPr lang="en-US" sz="900"/>
          </a:p>
        </p:txBody>
      </p:sp>
      <p:pic>
        <p:nvPicPr>
          <p:cNvPr id="7" name="Graphic 7" descr="A lightbulb">
            <a:extLst>
              <a:ext uri="{FF2B5EF4-FFF2-40B4-BE49-F238E27FC236}">
                <a16:creationId xmlns:a16="http://schemas.microsoft.com/office/drawing/2014/main" id="{D0831B79-DE23-C4BC-1B40-3966CDA2828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970710" y="44324"/>
            <a:ext cx="984504" cy="984504"/>
          </a:xfrm>
          <a:prstGeom prst="rect">
            <a:avLst/>
          </a:prstGeom>
        </p:spPr>
      </p:pic>
    </p:spTree>
    <p:extLst>
      <p:ext uri="{BB962C8B-B14F-4D97-AF65-F5344CB8AC3E}">
        <p14:creationId xmlns:p14="http://schemas.microsoft.com/office/powerpoint/2010/main" val="2458511015"/>
      </p:ext>
    </p:extLst>
  </p:cSld>
  <p:clrMapOvr>
    <a:masterClrMapping/>
  </p:clrMapOvr>
  <p:extLst>
    <p:ext uri="{6950BFC3-D8DA-4A85-94F7-54DA5524770B}">
      <p188:commentRel xmlns:p188="http://schemas.microsoft.com/office/powerpoint/2018/8/main" r:id="rId2"/>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9EAE54-A62D-4924-817D-15800C8AE9CB}"/>
              </a:ext>
            </a:extLst>
          </p:cNvPr>
          <p:cNvSpPr>
            <a:spLocks noGrp="1"/>
          </p:cNvSpPr>
          <p:nvPr>
            <p:ph idx="1"/>
          </p:nvPr>
        </p:nvSpPr>
        <p:spPr>
          <a:xfrm>
            <a:off x="913775" y="1107347"/>
            <a:ext cx="10364452" cy="5335398"/>
          </a:xfrm>
        </p:spPr>
        <p:txBody>
          <a:bodyPr>
            <a:normAutofit fontScale="92500" lnSpcReduction="10000"/>
          </a:bodyPr>
          <a:lstStyle/>
          <a:p>
            <a:r>
              <a:rPr lang="en-US"/>
              <a:t>Food</a:t>
            </a:r>
          </a:p>
          <a:p>
            <a:pPr lvl="1"/>
            <a:r>
              <a:rPr lang="en-US"/>
              <a:t>Making mealtime as pleasant as possible</a:t>
            </a:r>
          </a:p>
          <a:p>
            <a:pPr lvl="1"/>
            <a:r>
              <a:rPr lang="en-US"/>
              <a:t>Assist clients to eat, feed residents when necessary</a:t>
            </a:r>
          </a:p>
          <a:p>
            <a:pPr lvl="1"/>
            <a:r>
              <a:rPr lang="en-US"/>
              <a:t>Prepare food such as cutting meat, opening cartons</a:t>
            </a:r>
          </a:p>
          <a:p>
            <a:r>
              <a:rPr lang="en-US"/>
              <a:t>Oxygen, air</a:t>
            </a:r>
          </a:p>
          <a:p>
            <a:pPr lvl="1"/>
            <a:r>
              <a:rPr lang="en-US"/>
              <a:t>Elevate head of body for clients with breathing problems</a:t>
            </a:r>
          </a:p>
          <a:p>
            <a:pPr lvl="1"/>
            <a:r>
              <a:rPr lang="en-US"/>
              <a:t>Position in bed and chairs to allow lung expansion</a:t>
            </a:r>
          </a:p>
          <a:p>
            <a:pPr lvl="1"/>
            <a:r>
              <a:rPr lang="en-US"/>
              <a:t>Assist clients to ambulate frequently</a:t>
            </a:r>
          </a:p>
          <a:p>
            <a:pPr lvl="1"/>
            <a:r>
              <a:rPr lang="en-US"/>
              <a:t>Assist nurse with oxygen therapy</a:t>
            </a:r>
          </a:p>
          <a:p>
            <a:r>
              <a:rPr lang="en-US"/>
              <a:t>Water</a:t>
            </a:r>
          </a:p>
          <a:p>
            <a:pPr lvl="1"/>
            <a:r>
              <a:rPr lang="en-US"/>
              <a:t>Offer fluids frequently, especially in hot weather</a:t>
            </a:r>
          </a:p>
          <a:p>
            <a:pPr lvl="1"/>
            <a:r>
              <a:rPr lang="en-US"/>
              <a:t>Keep water containers within resident’s reach</a:t>
            </a:r>
          </a:p>
          <a:p>
            <a:pPr lvl="1"/>
            <a:r>
              <a:rPr lang="en-US"/>
              <a:t>Keep water fresh, other liquids at correct temperature</a:t>
            </a:r>
          </a:p>
        </p:txBody>
      </p:sp>
      <p:sp>
        <p:nvSpPr>
          <p:cNvPr id="3" name="Title 2">
            <a:extLst>
              <a:ext uri="{FF2B5EF4-FFF2-40B4-BE49-F238E27FC236}">
                <a16:creationId xmlns:a16="http://schemas.microsoft.com/office/drawing/2014/main" id="{1B20A05D-6563-4702-805B-D41EB755CC8A}"/>
              </a:ext>
            </a:extLst>
          </p:cNvPr>
          <p:cNvSpPr>
            <a:spLocks noGrp="1"/>
          </p:cNvSpPr>
          <p:nvPr>
            <p:ph type="title"/>
          </p:nvPr>
        </p:nvSpPr>
        <p:spPr>
          <a:xfrm>
            <a:off x="913774" y="190679"/>
            <a:ext cx="10364451" cy="664999"/>
          </a:xfrm>
        </p:spPr>
        <p:txBody>
          <a:bodyPr>
            <a:normAutofit fontScale="90000"/>
          </a:bodyPr>
          <a:lstStyle/>
          <a:p>
            <a:r>
              <a:rPr lang="en-US"/>
              <a:t>Meeting physical needs of older adults</a:t>
            </a:r>
          </a:p>
        </p:txBody>
      </p:sp>
      <p:pic>
        <p:nvPicPr>
          <p:cNvPr id="4" name="Graphic 3" descr="Diving outline">
            <a:extLst>
              <a:ext uri="{FF2B5EF4-FFF2-40B4-BE49-F238E27FC236}">
                <a16:creationId xmlns:a16="http://schemas.microsoft.com/office/drawing/2014/main" id="{2C76A15C-8FD3-5E12-7B76-8B0DDF8F94A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277600" y="65978"/>
            <a:ext cx="914400" cy="914400"/>
          </a:xfrm>
          <a:prstGeom prst="rect">
            <a:avLst/>
          </a:prstGeom>
        </p:spPr>
      </p:pic>
    </p:spTree>
    <p:extLst>
      <p:ext uri="{BB962C8B-B14F-4D97-AF65-F5344CB8AC3E}">
        <p14:creationId xmlns:p14="http://schemas.microsoft.com/office/powerpoint/2010/main" val="4920721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DC2FDA-BCAB-4869-A7A7-E44B97DDA5B3}"/>
              </a:ext>
            </a:extLst>
          </p:cNvPr>
          <p:cNvSpPr>
            <a:spLocks noGrp="1"/>
          </p:cNvSpPr>
          <p:nvPr>
            <p:ph idx="1"/>
          </p:nvPr>
        </p:nvSpPr>
        <p:spPr>
          <a:xfrm>
            <a:off x="913775" y="1140903"/>
            <a:ext cx="10364452" cy="5259897"/>
          </a:xfrm>
        </p:spPr>
        <p:txBody>
          <a:bodyPr>
            <a:normAutofit fontScale="85000" lnSpcReduction="20000"/>
          </a:bodyPr>
          <a:lstStyle/>
          <a:p>
            <a:r>
              <a:rPr lang="en-US"/>
              <a:t>Elimination</a:t>
            </a:r>
          </a:p>
          <a:p>
            <a:pPr lvl="1"/>
            <a:r>
              <a:rPr lang="en-US"/>
              <a:t>assist resident is toileting needs</a:t>
            </a:r>
          </a:p>
          <a:p>
            <a:pPr lvl="1"/>
            <a:r>
              <a:rPr lang="en-US"/>
              <a:t>provide privacy</a:t>
            </a:r>
          </a:p>
          <a:p>
            <a:pPr lvl="1"/>
            <a:r>
              <a:rPr lang="en-US"/>
              <a:t>be matter-of-fact in response to incontinent resident</a:t>
            </a:r>
          </a:p>
          <a:p>
            <a:r>
              <a:rPr lang="en-US"/>
              <a:t>Rest</a:t>
            </a:r>
          </a:p>
          <a:p>
            <a:pPr lvl="1"/>
            <a:r>
              <a:rPr lang="en-US"/>
              <a:t>Assist in preparation for sleep</a:t>
            </a:r>
          </a:p>
          <a:p>
            <a:pPr lvl="1"/>
            <a:r>
              <a:rPr lang="en-US"/>
              <a:t>Recognize changes in patterns of sleep in residents</a:t>
            </a:r>
          </a:p>
          <a:p>
            <a:r>
              <a:rPr lang="en-US"/>
              <a:t>Activity and Exercise</a:t>
            </a:r>
          </a:p>
          <a:p>
            <a:pPr lvl="1"/>
            <a:r>
              <a:rPr lang="en-US"/>
              <a:t>encourage active range of motions during ADL’s</a:t>
            </a:r>
          </a:p>
          <a:p>
            <a:pPr lvl="1"/>
            <a:r>
              <a:rPr lang="en-US"/>
              <a:t>ambulate, transfer and move residents properly</a:t>
            </a:r>
          </a:p>
          <a:p>
            <a:pPr lvl="1"/>
            <a:r>
              <a:rPr lang="en-US"/>
              <a:t>assist residents to participation in activities</a:t>
            </a:r>
          </a:p>
          <a:p>
            <a:r>
              <a:rPr lang="en-US"/>
              <a:t>Stimulation</a:t>
            </a:r>
          </a:p>
          <a:p>
            <a:pPr lvl="1"/>
            <a:r>
              <a:rPr lang="en-US"/>
              <a:t>Encourage resident’s involvement in activities</a:t>
            </a:r>
          </a:p>
          <a:p>
            <a:pPr lvl="1"/>
            <a:r>
              <a:rPr lang="en-US"/>
              <a:t>Take time to listen to resident and encourage resident to talk</a:t>
            </a:r>
          </a:p>
          <a:p>
            <a:pPr lvl="1"/>
            <a:r>
              <a:rPr lang="en-US"/>
              <a:t>Place resident in area where he/she can observe activity; do not isolate resident</a:t>
            </a:r>
          </a:p>
        </p:txBody>
      </p:sp>
      <p:sp>
        <p:nvSpPr>
          <p:cNvPr id="3" name="Title 2">
            <a:extLst>
              <a:ext uri="{FF2B5EF4-FFF2-40B4-BE49-F238E27FC236}">
                <a16:creationId xmlns:a16="http://schemas.microsoft.com/office/drawing/2014/main" id="{65A435B6-D8E7-4660-8021-B31C0B81FB48}"/>
              </a:ext>
            </a:extLst>
          </p:cNvPr>
          <p:cNvSpPr>
            <a:spLocks noGrp="1"/>
          </p:cNvSpPr>
          <p:nvPr>
            <p:ph type="title"/>
          </p:nvPr>
        </p:nvSpPr>
        <p:spPr>
          <a:xfrm>
            <a:off x="913776" y="324903"/>
            <a:ext cx="10364451" cy="448283"/>
          </a:xfrm>
        </p:spPr>
        <p:txBody>
          <a:bodyPr>
            <a:normAutofit fontScale="90000"/>
          </a:bodyPr>
          <a:lstStyle/>
          <a:p>
            <a:r>
              <a:rPr lang="en-US"/>
              <a:t>Meeting physical needs of older adults</a:t>
            </a:r>
          </a:p>
        </p:txBody>
      </p:sp>
      <p:pic>
        <p:nvPicPr>
          <p:cNvPr id="4" name="Graphic 3" descr="Diving outline">
            <a:extLst>
              <a:ext uri="{FF2B5EF4-FFF2-40B4-BE49-F238E27FC236}">
                <a16:creationId xmlns:a16="http://schemas.microsoft.com/office/drawing/2014/main" id="{7B2D7CCE-C1F9-CFAC-2CDD-8638A37E275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278224" y="0"/>
            <a:ext cx="914400" cy="914400"/>
          </a:xfrm>
          <a:prstGeom prst="rect">
            <a:avLst/>
          </a:prstGeom>
        </p:spPr>
      </p:pic>
    </p:spTree>
    <p:extLst>
      <p:ext uri="{BB962C8B-B14F-4D97-AF65-F5344CB8AC3E}">
        <p14:creationId xmlns:p14="http://schemas.microsoft.com/office/powerpoint/2010/main" val="32210692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B4BF78-35C2-436D-B043-C23C2CD9FD41}"/>
              </a:ext>
            </a:extLst>
          </p:cNvPr>
          <p:cNvSpPr>
            <a:spLocks noGrp="1"/>
          </p:cNvSpPr>
          <p:nvPr>
            <p:ph idx="1"/>
          </p:nvPr>
        </p:nvSpPr>
        <p:spPr>
          <a:xfrm>
            <a:off x="913775" y="1166070"/>
            <a:ext cx="10364452" cy="5383803"/>
          </a:xfrm>
        </p:spPr>
        <p:txBody>
          <a:bodyPr>
            <a:normAutofit lnSpcReduction="10000"/>
          </a:bodyPr>
          <a:lstStyle/>
          <a:p>
            <a:r>
              <a:rPr lang="en-US"/>
              <a:t>Safety</a:t>
            </a:r>
          </a:p>
          <a:p>
            <a:pPr lvl="1"/>
            <a:r>
              <a:rPr lang="en-US"/>
              <a:t>Keep area safe and free of hazards</a:t>
            </a:r>
          </a:p>
          <a:p>
            <a:pPr lvl="1"/>
            <a:r>
              <a:rPr lang="en-US"/>
              <a:t>Show resident how to do activities safely</a:t>
            </a:r>
          </a:p>
          <a:p>
            <a:pPr lvl="1"/>
            <a:r>
              <a:rPr lang="en-US"/>
              <a:t>Keep call light within reach of residents</a:t>
            </a:r>
          </a:p>
          <a:p>
            <a:pPr lvl="1"/>
            <a:r>
              <a:rPr lang="en-US"/>
              <a:t>Be knowledgeable about tasks you perform</a:t>
            </a:r>
          </a:p>
          <a:p>
            <a:pPr lvl="1"/>
            <a:r>
              <a:rPr lang="en-US"/>
              <a:t>Be alert to safety at all times</a:t>
            </a:r>
          </a:p>
          <a:p>
            <a:r>
              <a:rPr lang="en-US"/>
              <a:t>Security</a:t>
            </a:r>
          </a:p>
          <a:p>
            <a:pPr lvl="1"/>
            <a:r>
              <a:rPr lang="en-US"/>
              <a:t>Respect the resident’s belongings</a:t>
            </a:r>
          </a:p>
          <a:p>
            <a:pPr lvl="1"/>
            <a:r>
              <a:rPr lang="en-US"/>
              <a:t>Orient resident to new surroundings, residents and staff persons</a:t>
            </a:r>
          </a:p>
          <a:p>
            <a:pPr lvl="1"/>
            <a:r>
              <a:rPr lang="en-US"/>
              <a:t>Reassure resident, provide physical and emotional support</a:t>
            </a:r>
          </a:p>
          <a:p>
            <a:pPr lvl="1"/>
            <a:r>
              <a:rPr lang="en-US"/>
              <a:t>Welcome family and friends, be “costumer friendly”</a:t>
            </a:r>
          </a:p>
          <a:p>
            <a:pPr lvl="1"/>
            <a:r>
              <a:rPr lang="en-US"/>
              <a:t>Provide privacy, knock on doors before entering</a:t>
            </a:r>
          </a:p>
        </p:txBody>
      </p:sp>
      <p:sp>
        <p:nvSpPr>
          <p:cNvPr id="3" name="Title 2">
            <a:extLst>
              <a:ext uri="{FF2B5EF4-FFF2-40B4-BE49-F238E27FC236}">
                <a16:creationId xmlns:a16="http://schemas.microsoft.com/office/drawing/2014/main" id="{01B1D340-12B4-4C4C-A4C7-5E89A991FD1B}"/>
              </a:ext>
            </a:extLst>
          </p:cNvPr>
          <p:cNvSpPr>
            <a:spLocks noGrp="1"/>
          </p:cNvSpPr>
          <p:nvPr>
            <p:ph type="title"/>
          </p:nvPr>
        </p:nvSpPr>
        <p:spPr>
          <a:xfrm>
            <a:off x="913776" y="308126"/>
            <a:ext cx="10364451" cy="690166"/>
          </a:xfrm>
        </p:spPr>
        <p:txBody>
          <a:bodyPr>
            <a:normAutofit/>
          </a:bodyPr>
          <a:lstStyle/>
          <a:p>
            <a:r>
              <a:rPr lang="en-US" sz="3800"/>
              <a:t>Meeting safety and security needs of older adults</a:t>
            </a:r>
          </a:p>
        </p:txBody>
      </p:sp>
      <p:pic>
        <p:nvPicPr>
          <p:cNvPr id="4" name="Graphic 3" descr="Diving outline">
            <a:extLst>
              <a:ext uri="{FF2B5EF4-FFF2-40B4-BE49-F238E27FC236}">
                <a16:creationId xmlns:a16="http://schemas.microsoft.com/office/drawing/2014/main" id="{3668E90C-D81C-328C-AE5F-088B5FDF259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277600" y="83892"/>
            <a:ext cx="914400" cy="914400"/>
          </a:xfrm>
          <a:prstGeom prst="rect">
            <a:avLst/>
          </a:prstGeom>
        </p:spPr>
      </p:pic>
    </p:spTree>
    <p:extLst>
      <p:ext uri="{BB962C8B-B14F-4D97-AF65-F5344CB8AC3E}">
        <p14:creationId xmlns:p14="http://schemas.microsoft.com/office/powerpoint/2010/main" val="34603287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BD8B9FB-BA49-40D6-B656-560DA887DE1C}"/>
              </a:ext>
            </a:extLst>
          </p:cNvPr>
          <p:cNvSpPr>
            <a:spLocks noGrp="1"/>
          </p:cNvSpPr>
          <p:nvPr>
            <p:ph idx="1"/>
          </p:nvPr>
        </p:nvSpPr>
        <p:spPr>
          <a:xfrm>
            <a:off x="913775" y="1166071"/>
            <a:ext cx="10364452" cy="5259896"/>
          </a:xfrm>
        </p:spPr>
        <p:txBody>
          <a:bodyPr/>
          <a:lstStyle/>
          <a:p>
            <a:pPr marL="457200" indent="-457200">
              <a:buFont typeface="Arial" panose="020B0604020202020204" pitchFamily="34" charset="0"/>
              <a:buChar char="•"/>
            </a:pPr>
            <a:r>
              <a:rPr lang="en-US" b="0"/>
              <a:t>Listen to them; encourage to talk about the past experiences</a:t>
            </a:r>
          </a:p>
          <a:p>
            <a:pPr marL="457200" indent="-457200">
              <a:buFont typeface="Arial" panose="020B0604020202020204" pitchFamily="34" charset="0"/>
              <a:buChar char="•"/>
            </a:pPr>
            <a:r>
              <a:rPr lang="en-US" b="0"/>
              <a:t>Show interest in resident’s family</a:t>
            </a:r>
          </a:p>
          <a:p>
            <a:pPr marL="457200" indent="-457200">
              <a:buFont typeface="Arial" panose="020B0604020202020204" pitchFamily="34" charset="0"/>
              <a:buChar char="•"/>
            </a:pPr>
            <a:r>
              <a:rPr lang="en-US" b="0"/>
              <a:t>Encourage contact with other residents</a:t>
            </a:r>
          </a:p>
          <a:p>
            <a:pPr marL="457200" indent="-457200">
              <a:buFont typeface="Arial" panose="020B0604020202020204" pitchFamily="34" charset="0"/>
              <a:buChar char="•"/>
            </a:pPr>
            <a:r>
              <a:rPr lang="en-US" b="0"/>
              <a:t>Ask nurse or social worker for information regarding resident’s life before entering long term care facility if this information will assist with resident’s care</a:t>
            </a:r>
          </a:p>
          <a:p>
            <a:pPr marL="457200" indent="-457200">
              <a:buFont typeface="Arial" panose="020B0604020202020204" pitchFamily="34" charset="0"/>
              <a:buChar char="•"/>
            </a:pPr>
            <a:r>
              <a:rPr lang="en-US" b="0"/>
              <a:t>Recognize some residents may have significant other who are not family members</a:t>
            </a:r>
          </a:p>
          <a:p>
            <a:pPr marL="457200" indent="-457200">
              <a:buFont typeface="Arial" panose="020B0604020202020204" pitchFamily="34" charset="0"/>
              <a:buChar char="•"/>
            </a:pPr>
            <a:r>
              <a:rPr lang="en-US" b="0"/>
              <a:t>Take time with resident, pay attention to show you care</a:t>
            </a:r>
          </a:p>
          <a:p>
            <a:pPr marL="457200" indent="-457200">
              <a:buFont typeface="Arial" panose="020B0604020202020204" pitchFamily="34" charset="0"/>
              <a:buChar char="•"/>
            </a:pPr>
            <a:r>
              <a:rPr lang="en-US" b="0"/>
              <a:t>Be kind and inviting to visitors and family</a:t>
            </a:r>
          </a:p>
        </p:txBody>
      </p:sp>
      <p:sp>
        <p:nvSpPr>
          <p:cNvPr id="3" name="Title 2">
            <a:extLst>
              <a:ext uri="{FF2B5EF4-FFF2-40B4-BE49-F238E27FC236}">
                <a16:creationId xmlns:a16="http://schemas.microsoft.com/office/drawing/2014/main" id="{FEF0461A-B47D-4C51-8074-BD82E7E4F5E4}"/>
              </a:ext>
            </a:extLst>
          </p:cNvPr>
          <p:cNvSpPr>
            <a:spLocks noGrp="1"/>
          </p:cNvSpPr>
          <p:nvPr>
            <p:ph type="title"/>
          </p:nvPr>
        </p:nvSpPr>
        <p:spPr>
          <a:xfrm>
            <a:off x="536897" y="324904"/>
            <a:ext cx="10967832" cy="673388"/>
          </a:xfrm>
        </p:spPr>
        <p:txBody>
          <a:bodyPr>
            <a:normAutofit fontScale="90000"/>
          </a:bodyPr>
          <a:lstStyle/>
          <a:p>
            <a:r>
              <a:rPr lang="en-US" sz="3800"/>
              <a:t>Meeting the need for love and belonging of older adults</a:t>
            </a:r>
          </a:p>
        </p:txBody>
      </p:sp>
      <p:pic>
        <p:nvPicPr>
          <p:cNvPr id="4" name="Graphic 3" descr="Diving outline">
            <a:extLst>
              <a:ext uri="{FF2B5EF4-FFF2-40B4-BE49-F238E27FC236}">
                <a16:creationId xmlns:a16="http://schemas.microsoft.com/office/drawing/2014/main" id="{3D2D2082-F98D-A6A0-7609-C7354ECED5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17178658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EBFD5C0-EB27-4668-A85B-348BA56DC633}"/>
              </a:ext>
            </a:extLst>
          </p:cNvPr>
          <p:cNvSpPr>
            <a:spLocks noGrp="1"/>
          </p:cNvSpPr>
          <p:nvPr>
            <p:ph idx="1"/>
          </p:nvPr>
        </p:nvSpPr>
        <p:spPr>
          <a:xfrm>
            <a:off x="913775" y="1073792"/>
            <a:ext cx="10364452" cy="5327008"/>
          </a:xfrm>
        </p:spPr>
        <p:txBody>
          <a:bodyPr>
            <a:normAutofit fontScale="92500" lnSpcReduction="20000"/>
          </a:bodyPr>
          <a:lstStyle/>
          <a:p>
            <a:r>
              <a:rPr lang="en-US"/>
              <a:t>Sense of identity (required by Resident’s Bill of Right)</a:t>
            </a:r>
          </a:p>
          <a:p>
            <a:pPr lvl="1"/>
            <a:r>
              <a:rPr lang="en-US"/>
              <a:t>Call residents by name they prefer</a:t>
            </a:r>
          </a:p>
          <a:p>
            <a:pPr lvl="1"/>
            <a:r>
              <a:rPr lang="en-US"/>
              <a:t>Include resident and family in discussion regarding care</a:t>
            </a:r>
          </a:p>
          <a:p>
            <a:pPr lvl="1"/>
            <a:r>
              <a:rPr lang="en-US"/>
              <a:t>Allow privacy when requested; knock on doors before entering</a:t>
            </a:r>
          </a:p>
          <a:p>
            <a:pPr lvl="1"/>
            <a:r>
              <a:rPr lang="en-US"/>
              <a:t>Give choices whenever possible </a:t>
            </a:r>
          </a:p>
          <a:p>
            <a:pPr lvl="1"/>
            <a:r>
              <a:rPr lang="en-US"/>
              <a:t>Respect culture, interests, and values</a:t>
            </a:r>
          </a:p>
          <a:p>
            <a:r>
              <a:rPr lang="en-US"/>
              <a:t>Feeling important, worthwhile</a:t>
            </a:r>
          </a:p>
          <a:p>
            <a:pPr lvl="1"/>
            <a:r>
              <a:rPr lang="en-US"/>
              <a:t>Talk with resident about his/her accomplishments</a:t>
            </a:r>
          </a:p>
          <a:p>
            <a:pPr lvl="1"/>
            <a:r>
              <a:rPr lang="en-US"/>
              <a:t>Acknowledge resident at all times</a:t>
            </a:r>
          </a:p>
          <a:p>
            <a:pPr lvl="1"/>
            <a:r>
              <a:rPr lang="en-US"/>
              <a:t>Talk to resident as an adult</a:t>
            </a:r>
          </a:p>
          <a:p>
            <a:pPr lvl="1"/>
            <a:r>
              <a:rPr lang="en-US"/>
              <a:t>Allow resident to do as much as possible for self</a:t>
            </a:r>
          </a:p>
          <a:p>
            <a:pPr lvl="1"/>
            <a:r>
              <a:rPr lang="en-US"/>
              <a:t>Encourage involvement in activity programs by scheduling care to allow resident’s participation in activities of choice</a:t>
            </a:r>
          </a:p>
          <a:p>
            <a:pPr lvl="1"/>
            <a:r>
              <a:rPr lang="en-US"/>
              <a:t>Assist resident to feel important by being responsible for something such as watering plants or folding laundry</a:t>
            </a:r>
          </a:p>
        </p:txBody>
      </p:sp>
      <p:sp>
        <p:nvSpPr>
          <p:cNvPr id="3" name="Title 2">
            <a:extLst>
              <a:ext uri="{FF2B5EF4-FFF2-40B4-BE49-F238E27FC236}">
                <a16:creationId xmlns:a16="http://schemas.microsoft.com/office/drawing/2014/main" id="{821EAE73-F12C-4C10-AD7F-0F49EA8CE0E3}"/>
              </a:ext>
            </a:extLst>
          </p:cNvPr>
          <p:cNvSpPr>
            <a:spLocks noGrp="1"/>
          </p:cNvSpPr>
          <p:nvPr>
            <p:ph type="title"/>
          </p:nvPr>
        </p:nvSpPr>
        <p:spPr>
          <a:xfrm>
            <a:off x="913774" y="308126"/>
            <a:ext cx="10364451" cy="555942"/>
          </a:xfrm>
        </p:spPr>
        <p:txBody>
          <a:bodyPr>
            <a:normAutofit fontScale="90000"/>
          </a:bodyPr>
          <a:lstStyle/>
          <a:p>
            <a:r>
              <a:rPr lang="en-US"/>
              <a:t>Meeting self esteem needs of older adults</a:t>
            </a:r>
          </a:p>
        </p:txBody>
      </p:sp>
      <p:pic>
        <p:nvPicPr>
          <p:cNvPr id="4" name="Graphic 3" descr="Diving outline">
            <a:extLst>
              <a:ext uri="{FF2B5EF4-FFF2-40B4-BE49-F238E27FC236}">
                <a16:creationId xmlns:a16="http://schemas.microsoft.com/office/drawing/2014/main" id="{7A93A7EA-FB5B-FA20-EE4F-0D705AB0293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278225" y="0"/>
            <a:ext cx="914400" cy="914400"/>
          </a:xfrm>
          <a:prstGeom prst="rect">
            <a:avLst/>
          </a:prstGeom>
        </p:spPr>
      </p:pic>
    </p:spTree>
    <p:extLst>
      <p:ext uri="{BB962C8B-B14F-4D97-AF65-F5344CB8AC3E}">
        <p14:creationId xmlns:p14="http://schemas.microsoft.com/office/powerpoint/2010/main" val="42370445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58DEB6-63ED-49B4-8E4E-C0C81614E77E}"/>
              </a:ext>
            </a:extLst>
          </p:cNvPr>
          <p:cNvSpPr>
            <a:spLocks noGrp="1"/>
          </p:cNvSpPr>
          <p:nvPr>
            <p:ph idx="1"/>
          </p:nvPr>
        </p:nvSpPr>
        <p:spPr>
          <a:xfrm>
            <a:off x="913773" y="1008776"/>
            <a:ext cx="10364452" cy="4840448"/>
          </a:xfrm>
        </p:spPr>
        <p:txBody>
          <a:bodyPr/>
          <a:lstStyle/>
          <a:p>
            <a:pPr marL="457200" indent="-457200">
              <a:buFont typeface="Arial" panose="020B0604020202020204" pitchFamily="34" charset="0"/>
              <a:buChar char="•"/>
            </a:pPr>
            <a:r>
              <a:rPr lang="en-US" b="0"/>
              <a:t>Encourage continuation of hobbies and areas of interest</a:t>
            </a:r>
          </a:p>
          <a:p>
            <a:pPr marL="457200" indent="-457200">
              <a:buFont typeface="Arial" panose="020B0604020202020204" pitchFamily="34" charset="0"/>
              <a:buChar char="•"/>
            </a:pPr>
            <a:r>
              <a:rPr lang="en-US" b="0"/>
              <a:t>Encourage and praise accomplishments</a:t>
            </a:r>
          </a:p>
          <a:p>
            <a:pPr marL="457200" indent="-457200">
              <a:buFont typeface="Arial" panose="020B0604020202020204" pitchFamily="34" charset="0"/>
              <a:buChar char="•"/>
            </a:pPr>
            <a:r>
              <a:rPr lang="en-US" b="0"/>
              <a:t>Ask about life accomplishments – career, family, etc.</a:t>
            </a:r>
          </a:p>
          <a:p>
            <a:pPr marL="457200" indent="-457200">
              <a:buFont typeface="Arial" panose="020B0604020202020204" pitchFamily="34" charset="0"/>
              <a:buChar char="•"/>
            </a:pPr>
            <a:r>
              <a:rPr lang="en-US" b="0"/>
              <a:t>Encourage religious activities of their choice</a:t>
            </a:r>
          </a:p>
          <a:p>
            <a:pPr marL="457200" indent="-457200">
              <a:buFont typeface="Arial" panose="020B0604020202020204" pitchFamily="34" charset="0"/>
              <a:buChar char="•"/>
            </a:pPr>
            <a:r>
              <a:rPr lang="en-US" b="0"/>
              <a:t>Many facilities adopting a household model and may help residents with their “bucket list”</a:t>
            </a:r>
          </a:p>
          <a:p>
            <a:endParaRPr lang="en-US" b="0"/>
          </a:p>
          <a:p>
            <a:r>
              <a:rPr lang="en-US" b="0"/>
              <a:t>Video: Bed-ridden resident rides a horse again: </a:t>
            </a:r>
            <a:r>
              <a:rPr lang="en-US" sz="1600" b="0"/>
              <a:t>(1mn) </a:t>
            </a:r>
            <a:r>
              <a:rPr lang="en-US" sz="1600" b="0">
                <a:hlinkClick r:id="rId2"/>
              </a:rPr>
              <a:t>https://youtu.be/fCMFFlBxkE8</a:t>
            </a:r>
            <a:r>
              <a:rPr lang="en-US" sz="1600" b="0"/>
              <a:t> </a:t>
            </a:r>
          </a:p>
        </p:txBody>
      </p:sp>
      <p:sp>
        <p:nvSpPr>
          <p:cNvPr id="3" name="Title 2">
            <a:extLst>
              <a:ext uri="{FF2B5EF4-FFF2-40B4-BE49-F238E27FC236}">
                <a16:creationId xmlns:a16="http://schemas.microsoft.com/office/drawing/2014/main" id="{06472683-C5CA-4869-85BF-FFC1CA3DF085}"/>
              </a:ext>
            </a:extLst>
          </p:cNvPr>
          <p:cNvSpPr>
            <a:spLocks noGrp="1"/>
          </p:cNvSpPr>
          <p:nvPr>
            <p:ph type="title"/>
          </p:nvPr>
        </p:nvSpPr>
        <p:spPr>
          <a:xfrm>
            <a:off x="913776" y="274569"/>
            <a:ext cx="10364451" cy="614665"/>
          </a:xfrm>
        </p:spPr>
        <p:txBody>
          <a:bodyPr>
            <a:normAutofit/>
          </a:bodyPr>
          <a:lstStyle/>
          <a:p>
            <a:r>
              <a:rPr lang="en-US" sz="3200"/>
              <a:t>Meeting self-actualization needs of older adult</a:t>
            </a:r>
          </a:p>
        </p:txBody>
      </p:sp>
      <p:pic>
        <p:nvPicPr>
          <p:cNvPr id="4" name="Graphic 3" descr="Diving outline">
            <a:extLst>
              <a:ext uri="{FF2B5EF4-FFF2-40B4-BE49-F238E27FC236}">
                <a16:creationId xmlns:a16="http://schemas.microsoft.com/office/drawing/2014/main" id="{06FFDDC8-B32F-60F4-8231-0645AF14164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94376"/>
            <a:ext cx="914400" cy="914400"/>
          </a:xfrm>
          <a:prstGeom prst="rect">
            <a:avLst/>
          </a:prstGeom>
        </p:spPr>
      </p:pic>
    </p:spTree>
    <p:extLst>
      <p:ext uri="{BB962C8B-B14F-4D97-AF65-F5344CB8AC3E}">
        <p14:creationId xmlns:p14="http://schemas.microsoft.com/office/powerpoint/2010/main" val="2786007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70099"/>
            <a:ext cx="8686799" cy="4267200"/>
          </a:xfrm>
        </p:spPr>
        <p:txBody>
          <a:bodyPr vert="horz" lIns="91440" tIns="45720" rIns="91440" bIns="45720" rtlCol="0" anchor="t">
            <a:normAutofit fontScale="92500" lnSpcReduction="10000"/>
          </a:bodyPr>
          <a:lstStyle/>
          <a:p>
            <a:pPr marL="0" indent="0">
              <a:buNone/>
            </a:pPr>
            <a:r>
              <a:rPr lang="en-US">
                <a:latin typeface="Calibri"/>
                <a:ea typeface="Calibri"/>
                <a:cs typeface="Arial"/>
              </a:rPr>
              <a:t>Describe the types of emotional, spiritual, mental health and social needs of clients and their families</a:t>
            </a:r>
            <a:br>
              <a:rPr lang="en-US">
                <a:latin typeface="Calibri"/>
                <a:cs typeface="Arial"/>
              </a:rPr>
            </a:br>
            <a:endParaRPr lang="en-US">
              <a:latin typeface="Calibri"/>
              <a:ea typeface="Calibri"/>
              <a:cs typeface="Arial"/>
            </a:endParaRPr>
          </a:p>
          <a:p>
            <a:pPr marL="406400" indent="-342900">
              <a:buClrTx/>
              <a:buFont typeface="Arial"/>
              <a:buChar char="•"/>
            </a:pPr>
            <a:r>
              <a:rPr lang="en-US" b="0">
                <a:latin typeface="Calibri"/>
                <a:ea typeface="Calibri"/>
                <a:cs typeface="Arial"/>
              </a:rPr>
              <a:t>Define family.</a:t>
            </a:r>
          </a:p>
          <a:p>
            <a:pPr marL="406400" indent="-342900">
              <a:buClrTx/>
              <a:buFont typeface="Arial"/>
              <a:buChar char="•"/>
            </a:pPr>
            <a:r>
              <a:rPr lang="en-US" b="0">
                <a:latin typeface="Calibri"/>
                <a:ea typeface="Calibri"/>
                <a:cs typeface="Arial"/>
              </a:rPr>
              <a:t>List functions of families.</a:t>
            </a:r>
          </a:p>
          <a:p>
            <a:pPr marL="406400" indent="-342900">
              <a:buClrTx/>
              <a:buFont typeface="Arial"/>
              <a:buChar char="•"/>
            </a:pPr>
            <a:r>
              <a:rPr lang="en-US" b="0">
                <a:latin typeface="Calibri"/>
                <a:ea typeface="Calibri"/>
                <a:cs typeface="Arial"/>
              </a:rPr>
              <a:t>Describe family influence on healthcare. </a:t>
            </a:r>
          </a:p>
          <a:p>
            <a:pPr marL="406400" indent="-342900">
              <a:buClrTx/>
              <a:buFont typeface="Arial"/>
              <a:buChar char="•"/>
            </a:pPr>
            <a:r>
              <a:rPr lang="en-US" b="0">
                <a:latin typeface="Calibri"/>
                <a:ea typeface="Calibri"/>
                <a:cs typeface="Arial"/>
              </a:rPr>
              <a:t>Describe emotional needs of clients and their families. </a:t>
            </a:r>
          </a:p>
          <a:p>
            <a:pPr marL="406400" indent="-342900">
              <a:buClrTx/>
              <a:buFont typeface="Arial"/>
              <a:buChar char="•"/>
            </a:pPr>
            <a:r>
              <a:rPr lang="en-US" b="0">
                <a:latin typeface="Calibri"/>
                <a:ea typeface="Calibri"/>
                <a:cs typeface="Arial"/>
              </a:rPr>
              <a:t>Describe spiritual needs of clients and their families. </a:t>
            </a:r>
          </a:p>
          <a:p>
            <a:pPr marL="406400" indent="-342900">
              <a:buClrTx/>
              <a:buFont typeface="Arial"/>
              <a:buChar char="•"/>
            </a:pPr>
            <a:r>
              <a:rPr lang="en-US" b="0">
                <a:latin typeface="Calibri"/>
                <a:ea typeface="Calibri"/>
                <a:cs typeface="Arial"/>
              </a:rPr>
              <a:t>Describe mental health issues of clients and their families.</a:t>
            </a:r>
          </a:p>
          <a:p>
            <a:pPr marL="406400" indent="-342900">
              <a:buClrTx/>
              <a:buFont typeface="Arial"/>
              <a:buChar char="•"/>
            </a:pPr>
            <a:r>
              <a:rPr lang="en-US" b="0">
                <a:latin typeface="Calibri"/>
                <a:ea typeface="Calibri"/>
                <a:cs typeface="Arial"/>
              </a:rPr>
              <a:t>Describe social needs of clients and their families.  </a:t>
            </a:r>
          </a:p>
          <a:p>
            <a:endParaRPr lang="en-US">
              <a:ea typeface="Calibri"/>
              <a:cs typeface="Calibri"/>
            </a:endParaRPr>
          </a:p>
        </p:txBody>
      </p:sp>
      <p:sp>
        <p:nvSpPr>
          <p:cNvPr id="2" name="Title 1"/>
          <p:cNvSpPr>
            <a:spLocks noGrp="1"/>
          </p:cNvSpPr>
          <p:nvPr>
            <p:ph type="title"/>
          </p:nvPr>
        </p:nvSpPr>
        <p:spPr/>
        <p:txBody>
          <a:bodyPr/>
          <a:lstStyle/>
          <a:p>
            <a:r>
              <a:rPr lang="en-US">
                <a:latin typeface="Calibri"/>
                <a:ea typeface="Calibri"/>
                <a:cs typeface="Arial"/>
              </a:rPr>
              <a:t>Competency 3</a:t>
            </a:r>
          </a:p>
        </p:txBody>
      </p:sp>
      <p:pic>
        <p:nvPicPr>
          <p:cNvPr id="7" name="Picture 6" descr="A water droplet falling into a heart shape&#10;&#10;Description automatically generated">
            <a:extLst>
              <a:ext uri="{FF2B5EF4-FFF2-40B4-BE49-F238E27FC236}">
                <a16:creationId xmlns:a16="http://schemas.microsoft.com/office/drawing/2014/main" id="{2577565A-4A7A-BFFC-2248-CBA5CDFD0358}"/>
              </a:ext>
            </a:extLst>
          </p:cNvPr>
          <p:cNvPicPr>
            <a:picLocks noChangeAspect="1"/>
          </p:cNvPicPr>
          <p:nvPr/>
        </p:nvPicPr>
        <p:blipFill>
          <a:blip r:embed="rId4">
            <a:alphaModFix amt="11000"/>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29425" y="4948"/>
            <a:ext cx="11858726" cy="6858000"/>
          </a:xfrm>
          <a:prstGeom prst="rect">
            <a:avLst/>
          </a:prstGeom>
        </p:spPr>
      </p:pic>
    </p:spTree>
    <p:custDataLst>
      <p:tags r:id="rId1"/>
    </p:custDataLst>
    <p:extLst>
      <p:ext uri="{BB962C8B-B14F-4D97-AF65-F5344CB8AC3E}">
        <p14:creationId xmlns:p14="http://schemas.microsoft.com/office/powerpoint/2010/main" val="1496731501"/>
      </p:ext>
    </p:extLst>
  </p:cSld>
  <p:clrMapOvr>
    <a:masterClrMapping/>
  </p:clrMapOvr>
  <p:extLst>
    <p:ext uri="{6950BFC3-D8DA-4A85-94F7-54DA5524770B}">
      <p188:commentRel xmlns:p188="http://schemas.microsoft.com/office/powerpoint/2018/8/main" r:id="rId3"/>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3773" y="1427362"/>
            <a:ext cx="8686799" cy="5016469"/>
          </a:xfrm>
        </p:spPr>
        <p:txBody>
          <a:bodyPr vert="horz" lIns="91440" tIns="45720" rIns="91440" bIns="45720" rtlCol="0" anchor="t">
            <a:noAutofit/>
          </a:bodyPr>
          <a:lstStyle/>
          <a:p>
            <a:pPr marL="0" indent="0">
              <a:buNone/>
            </a:pPr>
            <a:r>
              <a:rPr lang="en-US" b="0">
                <a:latin typeface="Calibri"/>
                <a:ea typeface="Calibri"/>
                <a:cs typeface="Arial"/>
              </a:rPr>
              <a:t>The family is a haven in a heartless world.</a:t>
            </a:r>
          </a:p>
          <a:p>
            <a:r>
              <a:rPr lang="en-US" b="0">
                <a:latin typeface="Calibri"/>
                <a:ea typeface="Calibri"/>
                <a:cs typeface="Arial"/>
              </a:rPr>
              <a:t>			  ~Christopher Lasch</a:t>
            </a:r>
          </a:p>
          <a:p>
            <a:pPr marL="0" indent="0">
              <a:buNone/>
            </a:pPr>
            <a:endParaRPr lang="en-US" b="0">
              <a:latin typeface="Calibri"/>
              <a:ea typeface="Calibri"/>
              <a:cs typeface="Arial"/>
            </a:endParaRPr>
          </a:p>
          <a:p>
            <a:pPr marL="0" indent="0">
              <a:buNone/>
            </a:pPr>
            <a:r>
              <a:rPr lang="en-US" b="0">
                <a:latin typeface="Calibri"/>
                <a:ea typeface="Calibri"/>
                <a:cs typeface="Arial"/>
              </a:rPr>
              <a:t>Families are like fudge – mostly sweet with a few nuts</a:t>
            </a:r>
          </a:p>
          <a:p>
            <a:r>
              <a:rPr lang="en-US" b="0">
                <a:latin typeface="Calibri"/>
                <a:ea typeface="Calibri"/>
                <a:cs typeface="Arial"/>
              </a:rPr>
              <a:t>		      ~Author Unknown</a:t>
            </a:r>
          </a:p>
          <a:p>
            <a:pPr marL="0" indent="0">
              <a:buNone/>
            </a:pPr>
            <a:endParaRPr lang="en-US" b="0">
              <a:latin typeface="Calibri"/>
              <a:ea typeface="Calibri"/>
              <a:cs typeface="Arial"/>
            </a:endParaRPr>
          </a:p>
          <a:p>
            <a:pPr marL="0" indent="0">
              <a:buNone/>
            </a:pPr>
            <a:r>
              <a:rPr lang="en-US" b="0">
                <a:latin typeface="Calibri"/>
                <a:ea typeface="Calibri"/>
                <a:cs typeface="Arial"/>
              </a:rPr>
              <a:t>Call it a clan, call it a network, call it a tribe, call it a family. Whatever you call it, whoever you are, you need one.</a:t>
            </a:r>
          </a:p>
          <a:p>
            <a:r>
              <a:rPr lang="en-US" b="0">
                <a:latin typeface="Calibri"/>
                <a:ea typeface="Calibri"/>
                <a:cs typeface="Arial"/>
              </a:rPr>
              <a:t>			     ~Jane Howard</a:t>
            </a:r>
          </a:p>
        </p:txBody>
      </p:sp>
      <p:sp>
        <p:nvSpPr>
          <p:cNvPr id="2" name="Title 1"/>
          <p:cNvSpPr>
            <a:spLocks noGrp="1"/>
          </p:cNvSpPr>
          <p:nvPr>
            <p:ph type="title"/>
          </p:nvPr>
        </p:nvSpPr>
        <p:spPr>
          <a:xfrm>
            <a:off x="913773" y="229219"/>
            <a:ext cx="10364451" cy="1040184"/>
          </a:xfrm>
        </p:spPr>
        <p:txBody>
          <a:bodyPr>
            <a:normAutofit/>
          </a:bodyPr>
          <a:lstStyle/>
          <a:p>
            <a:r>
              <a:rPr lang="en-US">
                <a:latin typeface="Calibri"/>
                <a:ea typeface="Calibri"/>
                <a:cs typeface="Arial"/>
              </a:rPr>
              <a:t>Family Quotes to Ponder</a:t>
            </a:r>
          </a:p>
        </p:txBody>
      </p:sp>
      <p:pic>
        <p:nvPicPr>
          <p:cNvPr id="4" name="Graphic 3" descr="Diving outline">
            <a:extLst>
              <a:ext uri="{FF2B5EF4-FFF2-40B4-BE49-F238E27FC236}">
                <a16:creationId xmlns:a16="http://schemas.microsoft.com/office/drawing/2014/main" id="{29717828-C8CF-B7F1-A005-725A70067E5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8224" y="0"/>
            <a:ext cx="914400" cy="914400"/>
          </a:xfrm>
          <a:prstGeom prst="rect">
            <a:avLst/>
          </a:prstGeom>
        </p:spPr>
      </p:pic>
    </p:spTree>
    <p:custDataLst>
      <p:tags r:id="rId1"/>
    </p:custDataLst>
    <p:extLst>
      <p:ext uri="{BB962C8B-B14F-4D97-AF65-F5344CB8AC3E}">
        <p14:creationId xmlns:p14="http://schemas.microsoft.com/office/powerpoint/2010/main" val="4533828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96408" y="640831"/>
            <a:ext cx="3352128" cy="1300859"/>
          </a:xfrm>
        </p:spPr>
        <p:txBody>
          <a:bodyPr>
            <a:normAutofit/>
          </a:bodyPr>
          <a:lstStyle/>
          <a:p>
            <a:pPr algn="l"/>
            <a:r>
              <a:rPr lang="en-US">
                <a:latin typeface="Calibri"/>
                <a:ea typeface="Calibri"/>
                <a:cs typeface="Arial"/>
              </a:rPr>
              <a:t>Family</a:t>
            </a:r>
          </a:p>
        </p:txBody>
      </p:sp>
      <p:sp>
        <p:nvSpPr>
          <p:cNvPr id="3" name="Content Placeholder 2"/>
          <p:cNvSpPr>
            <a:spLocks noGrp="1"/>
          </p:cNvSpPr>
          <p:nvPr>
            <p:ph idx="1"/>
          </p:nvPr>
        </p:nvSpPr>
        <p:spPr>
          <a:xfrm>
            <a:off x="7455049" y="1941690"/>
            <a:ext cx="4625789" cy="3092889"/>
          </a:xfrm>
        </p:spPr>
        <p:txBody>
          <a:bodyPr vert="horz" lIns="91440" tIns="45720" rIns="91440" bIns="45720" rtlCol="0" anchor="t">
            <a:normAutofit/>
          </a:bodyPr>
          <a:lstStyle/>
          <a:p>
            <a:pPr marL="285750" indent="-285750">
              <a:buFont typeface="Arial" panose="020B0604020202020204" pitchFamily="34" charset="0"/>
              <a:buChar char="•"/>
            </a:pPr>
            <a:r>
              <a:rPr lang="en-US" b="0">
                <a:latin typeface="Calibri"/>
                <a:ea typeface="Calibri"/>
                <a:cs typeface="Arial"/>
              </a:rPr>
              <a:t>Many definitions of family</a:t>
            </a:r>
          </a:p>
          <a:p>
            <a:pPr marL="285750" indent="-285750">
              <a:buFont typeface="Arial" panose="020B0604020202020204" pitchFamily="34" charset="0"/>
              <a:buChar char="•"/>
            </a:pPr>
            <a:r>
              <a:rPr lang="en-US" b="0">
                <a:latin typeface="Calibri"/>
                <a:ea typeface="Calibri"/>
                <a:cs typeface="Arial"/>
              </a:rPr>
              <a:t>Many different types of families</a:t>
            </a:r>
          </a:p>
          <a:p>
            <a:pPr marL="285750" indent="-285750">
              <a:buFont typeface="Arial" panose="020B0604020202020204" pitchFamily="34" charset="0"/>
              <a:buChar char="•"/>
            </a:pPr>
            <a:r>
              <a:rPr lang="en-US" b="0">
                <a:latin typeface="Calibri"/>
                <a:ea typeface="Calibri"/>
                <a:cs typeface="Arial"/>
              </a:rPr>
              <a:t>How do you define family?</a:t>
            </a:r>
          </a:p>
          <a:p>
            <a:pPr marL="285750" indent="-285750">
              <a:buFont typeface="Arial" panose="020B0604020202020204" pitchFamily="34" charset="0"/>
              <a:buChar char="•"/>
            </a:pPr>
            <a:r>
              <a:rPr lang="en-US" b="0">
                <a:latin typeface="Calibri"/>
                <a:ea typeface="Calibri"/>
                <a:cs typeface="Arial"/>
              </a:rPr>
              <a:t>How does culture influence the definition of family?</a:t>
            </a:r>
          </a:p>
          <a:p>
            <a:pPr marL="0" indent="0">
              <a:buNone/>
            </a:pPr>
            <a:endParaRPr lang="en-US">
              <a:latin typeface="Calibri"/>
              <a:ea typeface="Calibri"/>
              <a:cs typeface="Arial"/>
            </a:endParaRPr>
          </a:p>
        </p:txBody>
      </p:sp>
      <p:pic>
        <p:nvPicPr>
          <p:cNvPr id="11" name="Picture 10" descr="A group of women and children in a room&#10;&#10;Description automatically generated">
            <a:extLst>
              <a:ext uri="{FF2B5EF4-FFF2-40B4-BE49-F238E27FC236}">
                <a16:creationId xmlns:a16="http://schemas.microsoft.com/office/drawing/2014/main" id="{D229FC7E-C2C0-6CF2-0C3F-F1C1EBFF406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43464" y="1195453"/>
            <a:ext cx="6697369" cy="44670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TextBox 11">
            <a:extLst>
              <a:ext uri="{FF2B5EF4-FFF2-40B4-BE49-F238E27FC236}">
                <a16:creationId xmlns:a16="http://schemas.microsoft.com/office/drawing/2014/main" id="{DC8E308A-0BAB-24C4-C2BB-3083DE9AEFEF}"/>
              </a:ext>
            </a:extLst>
          </p:cNvPr>
          <p:cNvSpPr txBox="1"/>
          <p:nvPr/>
        </p:nvSpPr>
        <p:spPr>
          <a:xfrm>
            <a:off x="835902" y="5662546"/>
            <a:ext cx="5615492" cy="230832"/>
          </a:xfrm>
          <a:prstGeom prst="rect">
            <a:avLst/>
          </a:prstGeom>
          <a:noFill/>
        </p:spPr>
        <p:txBody>
          <a:bodyPr wrap="square" rtlCol="0">
            <a:spAutoFit/>
          </a:bodyPr>
          <a:lstStyle/>
          <a:p>
            <a:r>
              <a:rPr lang="en-US" sz="900">
                <a:hlinkClick r:id="rId4" tooltip="https://www.flickr.com/photos/worldbank/25379506654"/>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2031984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64541"/>
            <a:ext cx="10515600" cy="704723"/>
          </a:xfrm>
        </p:spPr>
        <p:txBody>
          <a:bodyPr/>
          <a:lstStyle/>
          <a:p>
            <a:pPr algn="ctr"/>
            <a:r>
              <a:rPr lang="en-US"/>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85216" y="1084759"/>
            <a:ext cx="11265408" cy="5498938"/>
          </a:xfrm>
        </p:spPr>
        <p:txBody>
          <a:bodyPr vert="horz" lIns="91440" tIns="45720" rIns="91440" bIns="45720" rtlCol="0" anchor="t">
            <a:normAutofit/>
          </a:bodyPr>
          <a:lstStyle/>
          <a:p>
            <a:pPr>
              <a:spcAft>
                <a:spcPts val="1000"/>
              </a:spcAft>
            </a:pPr>
            <a:r>
              <a:rPr lang="en-US" sz="2400">
                <a:ea typeface="Calibri"/>
                <a:cs typeface="Calibri"/>
              </a:rPr>
              <a:t>Growth: </a:t>
            </a:r>
            <a:r>
              <a:rPr lang="en-US" sz="2400" b="0">
                <a:ea typeface="Calibri"/>
                <a:cs typeface="Calibri"/>
              </a:rPr>
              <a:t>Refers to the physical changes that take place in the body</a:t>
            </a:r>
            <a:endParaRPr lang="en-US" sz="2400">
              <a:ea typeface="Calibri"/>
              <a:cs typeface="Calibri"/>
            </a:endParaRPr>
          </a:p>
          <a:p>
            <a:pPr>
              <a:spcAft>
                <a:spcPts val="1000"/>
              </a:spcAft>
            </a:pPr>
            <a:r>
              <a:rPr lang="en-US" sz="2400">
                <a:ea typeface="Calibri"/>
                <a:cs typeface="Calibri"/>
              </a:rPr>
              <a:t>Hospice: </a:t>
            </a:r>
            <a:r>
              <a:rPr lang="en-US" sz="2400" b="0">
                <a:ea typeface="Calibri"/>
                <a:cs typeface="Calibri"/>
              </a:rPr>
              <a:t>Focuses on the care, comfort, and quality of life of a person who is approaching the end of life and to provide family support</a:t>
            </a:r>
            <a:endParaRPr lang="en-US" sz="2400">
              <a:ea typeface="Calibri" panose="020F0502020204030204"/>
              <a:cs typeface="Calibri" panose="020F0502020204030204"/>
            </a:endParaRPr>
          </a:p>
          <a:p>
            <a:pPr>
              <a:spcAft>
                <a:spcPts val="1000"/>
              </a:spcAft>
            </a:pPr>
            <a:r>
              <a:rPr lang="en-US" sz="2400"/>
              <a:t>Physical: </a:t>
            </a:r>
            <a:r>
              <a:rPr lang="en-US" sz="2400" b="0"/>
              <a:t>Refers to the body, including motor sensory adaptations</a:t>
            </a:r>
            <a:endParaRPr lang="en-US" sz="2400">
              <a:ea typeface="Calibri" panose="020F0502020204030204"/>
              <a:cs typeface="Calibri" panose="020F0502020204030204"/>
            </a:endParaRPr>
          </a:p>
          <a:p>
            <a:pPr>
              <a:spcAft>
                <a:spcPts val="1000"/>
              </a:spcAft>
            </a:pPr>
            <a:r>
              <a:rPr lang="en-US" sz="2400">
                <a:ea typeface="Calibri" panose="020F0502020204030204"/>
                <a:cs typeface="Calibri" panose="020F0502020204030204"/>
              </a:rPr>
              <a:t>Palliative Care:</a:t>
            </a:r>
            <a:r>
              <a:rPr lang="en-US" sz="2400" b="0">
                <a:ea typeface="Calibri"/>
                <a:cs typeface="Calibri"/>
              </a:rPr>
              <a:t> Care focused on improving quality of life for people with chronic illnesses and their care partners.</a:t>
            </a:r>
          </a:p>
          <a:p>
            <a:pPr>
              <a:spcAft>
                <a:spcPts val="1000"/>
              </a:spcAft>
            </a:pPr>
            <a:r>
              <a:rPr lang="en-US" sz="2400"/>
              <a:t>Psychosocial: </a:t>
            </a:r>
            <a:r>
              <a:rPr lang="en-US" sz="2400" b="0"/>
              <a:t>Includes both psychological and social development.  Psychological refers to the emotions (love, hate, joy, fear, anxiety), attitudes, and other aspects of the mind</a:t>
            </a:r>
            <a:endParaRPr lang="en-US" sz="2400" b="0">
              <a:ea typeface="Calibri"/>
              <a:cs typeface="Calibri"/>
            </a:endParaRPr>
          </a:p>
          <a:p>
            <a:endParaRPr lang="en-US"/>
          </a:p>
        </p:txBody>
      </p:sp>
    </p:spTree>
    <p:extLst>
      <p:ext uri="{BB962C8B-B14F-4D97-AF65-F5344CB8AC3E}">
        <p14:creationId xmlns:p14="http://schemas.microsoft.com/office/powerpoint/2010/main" val="17836173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2316" y="754731"/>
            <a:ext cx="10364451" cy="1256949"/>
          </a:xfrm>
        </p:spPr>
        <p:txBody>
          <a:bodyPr>
            <a:normAutofit/>
          </a:bodyPr>
          <a:lstStyle/>
          <a:p>
            <a:r>
              <a:rPr lang="en-US">
                <a:latin typeface="Calibri"/>
                <a:ea typeface="Calibri"/>
                <a:cs typeface="Arial"/>
              </a:rPr>
              <a:t>Functions of Family</a:t>
            </a:r>
          </a:p>
        </p:txBody>
      </p:sp>
      <p:sp>
        <p:nvSpPr>
          <p:cNvPr id="3" name="Content Placeholder 2"/>
          <p:cNvSpPr>
            <a:spLocks noGrp="1"/>
          </p:cNvSpPr>
          <p:nvPr>
            <p:ph idx="1"/>
          </p:nvPr>
        </p:nvSpPr>
        <p:spPr>
          <a:xfrm>
            <a:off x="6096000" y="2489240"/>
            <a:ext cx="5736953" cy="3424107"/>
          </a:xfrm>
        </p:spPr>
        <p:txBody>
          <a:bodyPr vert="horz" lIns="91440" tIns="45720" rIns="91440" bIns="45720" rtlCol="0" anchor="t">
            <a:normAutofit lnSpcReduction="10000"/>
          </a:bodyPr>
          <a:lstStyle/>
          <a:p>
            <a:pPr marL="514350" indent="-514350">
              <a:buClrTx/>
              <a:buFont typeface="+mj-lt"/>
              <a:buAutoNum type="arabicPeriod"/>
            </a:pPr>
            <a:r>
              <a:rPr lang="en-US" b="0">
                <a:latin typeface="Calibri"/>
                <a:ea typeface="Calibri"/>
                <a:cs typeface="Arial"/>
              </a:rPr>
              <a:t>Growth and development of its members</a:t>
            </a:r>
          </a:p>
          <a:p>
            <a:pPr marL="514350" indent="-514350">
              <a:buClrTx/>
              <a:buFont typeface="+mj-lt"/>
              <a:buAutoNum type="arabicPeriod"/>
            </a:pPr>
            <a:r>
              <a:rPr lang="en-US" b="0">
                <a:latin typeface="Calibri"/>
                <a:ea typeface="Calibri"/>
                <a:cs typeface="Arial"/>
              </a:rPr>
              <a:t>Protection</a:t>
            </a:r>
          </a:p>
          <a:p>
            <a:pPr marL="514350" indent="-514350">
              <a:buClrTx/>
              <a:buFont typeface="+mj-lt"/>
              <a:buAutoNum type="arabicPeriod"/>
            </a:pPr>
            <a:r>
              <a:rPr lang="en-US" b="0">
                <a:latin typeface="Calibri"/>
                <a:ea typeface="Calibri"/>
                <a:cs typeface="Arial"/>
              </a:rPr>
              <a:t>Nurturance</a:t>
            </a:r>
          </a:p>
          <a:p>
            <a:pPr marL="514350" indent="-514350">
              <a:buClrTx/>
              <a:buFont typeface="+mj-lt"/>
              <a:buAutoNum type="arabicPeriod"/>
            </a:pPr>
            <a:r>
              <a:rPr lang="en-US" b="0">
                <a:latin typeface="Calibri"/>
                <a:ea typeface="Calibri"/>
                <a:cs typeface="Arial"/>
              </a:rPr>
              <a:t>Reproduction</a:t>
            </a:r>
          </a:p>
          <a:p>
            <a:pPr marL="514350" indent="-514350">
              <a:buClrTx/>
              <a:buFont typeface="+mj-lt"/>
              <a:buAutoNum type="arabicPeriod"/>
            </a:pPr>
            <a:r>
              <a:rPr lang="en-US" b="0">
                <a:latin typeface="Calibri"/>
                <a:ea typeface="Calibri"/>
                <a:cs typeface="Arial"/>
              </a:rPr>
              <a:t>Recreation</a:t>
            </a:r>
          </a:p>
          <a:p>
            <a:pPr marL="514350" indent="-514350">
              <a:buClrTx/>
              <a:buFont typeface="+mj-lt"/>
              <a:buAutoNum type="arabicPeriod"/>
            </a:pPr>
            <a:r>
              <a:rPr lang="en-US" b="0">
                <a:latin typeface="Calibri"/>
                <a:ea typeface="Calibri"/>
                <a:cs typeface="Arial"/>
              </a:rPr>
              <a:t>Socialization and Education</a:t>
            </a:r>
          </a:p>
        </p:txBody>
      </p:sp>
      <p:pic>
        <p:nvPicPr>
          <p:cNvPr id="7" name="Picture 6" descr="A family smiling and giving piggyback ride&#10;&#10;Description automatically generated">
            <a:extLst>
              <a:ext uri="{FF2B5EF4-FFF2-40B4-BE49-F238E27FC236}">
                <a16:creationId xmlns:a16="http://schemas.microsoft.com/office/drawing/2014/main" id="{E5563B18-46D1-8982-EEF8-12FBC3A32137}"/>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51934" y="2367092"/>
            <a:ext cx="5502608" cy="3668405"/>
          </a:xfrm>
          <a:prstGeom prst="rect">
            <a:avLst/>
          </a:prstGeom>
        </p:spPr>
      </p:pic>
      <p:sp>
        <p:nvSpPr>
          <p:cNvPr id="8" name="TextBox 7">
            <a:extLst>
              <a:ext uri="{FF2B5EF4-FFF2-40B4-BE49-F238E27FC236}">
                <a16:creationId xmlns:a16="http://schemas.microsoft.com/office/drawing/2014/main" id="{63D31AE1-300A-DC09-D6DB-F322000799B1}"/>
              </a:ext>
            </a:extLst>
          </p:cNvPr>
          <p:cNvSpPr txBox="1"/>
          <p:nvPr/>
        </p:nvSpPr>
        <p:spPr>
          <a:xfrm>
            <a:off x="351934" y="6008651"/>
            <a:ext cx="5006563" cy="230832"/>
          </a:xfrm>
          <a:prstGeom prst="rect">
            <a:avLst/>
          </a:prstGeom>
          <a:noFill/>
        </p:spPr>
        <p:txBody>
          <a:bodyPr wrap="square" rtlCol="0">
            <a:spAutoFit/>
          </a:bodyPr>
          <a:lstStyle/>
          <a:p>
            <a:r>
              <a:rPr lang="en-US" sz="900">
                <a:hlinkClick r:id="rId5" tooltip="https://2012books.lardbucket.org/books/a-primer-on-social-problems/s13-01-overview-of-the-family.html"/>
              </a:rPr>
              <a:t>This Photo</a:t>
            </a:r>
            <a:r>
              <a:rPr lang="en-US" sz="900"/>
              <a:t> by Unknown Author is licensed under </a:t>
            </a:r>
            <a:r>
              <a:rPr lang="en-US" sz="900">
                <a:hlinkClick r:id="rId6" tooltip="https://creativecommons.org/licenses/by-nc-sa/3.0/"/>
              </a:rPr>
              <a:t>CC BY-SA-NC</a:t>
            </a:r>
            <a:endParaRPr lang="en-US" sz="900"/>
          </a:p>
        </p:txBody>
      </p:sp>
    </p:spTree>
    <p:custDataLst>
      <p:tags r:id="rId1"/>
    </p:custDataLst>
    <p:extLst>
      <p:ext uri="{BB962C8B-B14F-4D97-AF65-F5344CB8AC3E}">
        <p14:creationId xmlns:p14="http://schemas.microsoft.com/office/powerpoint/2010/main" val="16504597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1071741"/>
          </a:xfrm>
        </p:spPr>
        <p:txBody>
          <a:bodyPr>
            <a:normAutofit/>
          </a:bodyPr>
          <a:lstStyle/>
          <a:p>
            <a:r>
              <a:rPr lang="en-US">
                <a:latin typeface="Calibri"/>
                <a:ea typeface="Calibri"/>
                <a:cs typeface="Arial"/>
              </a:rPr>
              <a:t>Family Influence on Healthcare</a:t>
            </a:r>
            <a:r>
              <a:rPr lang="en-US">
                <a:latin typeface="Arial"/>
                <a:cs typeface="Arial"/>
              </a:rPr>
              <a:t>  </a:t>
            </a:r>
          </a:p>
        </p:txBody>
      </p:sp>
      <p:sp>
        <p:nvSpPr>
          <p:cNvPr id="3" name="Content Placeholder 2"/>
          <p:cNvSpPr>
            <a:spLocks noGrp="1"/>
          </p:cNvSpPr>
          <p:nvPr>
            <p:ph idx="1"/>
          </p:nvPr>
        </p:nvSpPr>
        <p:spPr>
          <a:xfrm>
            <a:off x="6096000" y="1677722"/>
            <a:ext cx="5948979" cy="3643312"/>
          </a:xfrm>
        </p:spPr>
        <p:txBody>
          <a:bodyPr vert="horz" lIns="91440" tIns="45720" rIns="91440" bIns="45720" rtlCol="0" anchor="t">
            <a:normAutofit/>
          </a:bodyPr>
          <a:lstStyle/>
          <a:p>
            <a:pPr marL="342900" indent="-342900">
              <a:buFont typeface="Arial" panose="020B0604020202020204" pitchFamily="34" charset="0"/>
              <a:buChar char="•"/>
            </a:pPr>
            <a:r>
              <a:rPr lang="en-US" b="0">
                <a:latin typeface="Calibri"/>
                <a:ea typeface="Calibri"/>
                <a:cs typeface="Arial"/>
              </a:rPr>
              <a:t>May be the first to recognize illness in its members</a:t>
            </a:r>
          </a:p>
          <a:p>
            <a:pPr marL="342900" indent="-342900">
              <a:buFont typeface="Arial" panose="020B0604020202020204" pitchFamily="34" charset="0"/>
              <a:buChar char="•"/>
            </a:pPr>
            <a:r>
              <a:rPr lang="en-US" b="0">
                <a:latin typeface="Calibri"/>
                <a:ea typeface="Calibri"/>
                <a:cs typeface="Arial"/>
              </a:rPr>
              <a:t>Families may influence:</a:t>
            </a:r>
          </a:p>
          <a:p>
            <a:pPr marL="1028700" lvl="1" indent="-342900"/>
            <a:r>
              <a:rPr lang="en-US" b="0">
                <a:latin typeface="Calibri"/>
                <a:ea typeface="Calibri"/>
                <a:cs typeface="Arial"/>
              </a:rPr>
              <a:t>Whether or not to seek treatment</a:t>
            </a:r>
          </a:p>
          <a:p>
            <a:pPr marL="1028700" lvl="1" indent="-342900"/>
            <a:r>
              <a:rPr lang="en-US" b="0">
                <a:latin typeface="Calibri"/>
                <a:ea typeface="Calibri"/>
                <a:cs typeface="Arial"/>
              </a:rPr>
              <a:t>What type of treatment is appropriate</a:t>
            </a:r>
          </a:p>
          <a:p>
            <a:pPr marL="1028700" lvl="1" indent="-342900"/>
            <a:r>
              <a:rPr lang="en-US" b="0">
                <a:latin typeface="Calibri"/>
                <a:ea typeface="Calibri"/>
                <a:cs typeface="Arial"/>
              </a:rPr>
              <a:t>Who should provide the treatment</a:t>
            </a:r>
          </a:p>
          <a:p>
            <a:pPr marL="1028700" lvl="1" indent="-342900"/>
            <a:r>
              <a:rPr lang="en-US" b="0">
                <a:latin typeface="Calibri"/>
                <a:ea typeface="Calibri"/>
                <a:cs typeface="Arial"/>
              </a:rPr>
              <a:t>Where the treatment should be provided</a:t>
            </a:r>
          </a:p>
        </p:txBody>
      </p:sp>
      <p:pic>
        <p:nvPicPr>
          <p:cNvPr id="5" name="Picture 4" descr="A family with children and doctors&#10;&#10;Description automatically generated with medium confidence">
            <a:extLst>
              <a:ext uri="{FF2B5EF4-FFF2-40B4-BE49-F238E27FC236}">
                <a16:creationId xmlns:a16="http://schemas.microsoft.com/office/drawing/2014/main" id="{320938F1-2985-6115-7B43-A89AFDF20EBD}"/>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t="33041"/>
          <a:stretch/>
        </p:blipFill>
        <p:spPr>
          <a:xfrm>
            <a:off x="331206" y="2460599"/>
            <a:ext cx="5764794" cy="2653766"/>
          </a:xfrm>
          <a:prstGeom prst="rect">
            <a:avLst/>
          </a:prstGeom>
        </p:spPr>
      </p:pic>
      <p:sp>
        <p:nvSpPr>
          <p:cNvPr id="6" name="TextBox 5">
            <a:extLst>
              <a:ext uri="{FF2B5EF4-FFF2-40B4-BE49-F238E27FC236}">
                <a16:creationId xmlns:a16="http://schemas.microsoft.com/office/drawing/2014/main" id="{542A0A32-A599-8F6C-7433-33FAA32F16DF}"/>
              </a:ext>
            </a:extLst>
          </p:cNvPr>
          <p:cNvSpPr txBox="1"/>
          <p:nvPr/>
        </p:nvSpPr>
        <p:spPr>
          <a:xfrm>
            <a:off x="612045" y="5090398"/>
            <a:ext cx="5195944" cy="230832"/>
          </a:xfrm>
          <a:prstGeom prst="rect">
            <a:avLst/>
          </a:prstGeom>
          <a:noFill/>
        </p:spPr>
        <p:txBody>
          <a:bodyPr wrap="square" rtlCol="0">
            <a:spAutoFit/>
          </a:bodyPr>
          <a:lstStyle/>
          <a:p>
            <a:r>
              <a:rPr lang="en-US" sz="900">
                <a:hlinkClick r:id="rId4" tooltip="https://thuocdantoc.vn/phong-kham-family-medical-practice-da-nang.html"/>
              </a:rPr>
              <a:t>This Photo</a:t>
            </a:r>
            <a:r>
              <a:rPr lang="en-US" sz="900"/>
              <a:t> by Unknown Author is licensed under </a:t>
            </a:r>
            <a:r>
              <a:rPr lang="en-US" sz="900">
                <a:hlinkClick r:id="rId5" tooltip="https://creativecommons.org/licenses/by-sa/3.0/"/>
              </a:rPr>
              <a:t>CC BY-SA</a:t>
            </a:r>
            <a:endParaRPr lang="en-US" sz="900"/>
          </a:p>
        </p:txBody>
      </p:sp>
      <p:pic>
        <p:nvPicPr>
          <p:cNvPr id="7" name="Graphic 7" descr="A lightbulb">
            <a:extLst>
              <a:ext uri="{FF2B5EF4-FFF2-40B4-BE49-F238E27FC236}">
                <a16:creationId xmlns:a16="http://schemas.microsoft.com/office/drawing/2014/main" id="{54AE5CE4-C5C9-BF84-D117-1532922BBCD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80398" y="508668"/>
            <a:ext cx="984504" cy="984504"/>
          </a:xfrm>
          <a:prstGeom prst="rect">
            <a:avLst/>
          </a:prstGeom>
        </p:spPr>
      </p:pic>
    </p:spTree>
    <p:custDataLst>
      <p:tags r:id="rId1"/>
    </p:custDataLst>
    <p:extLst>
      <p:ext uri="{BB962C8B-B14F-4D97-AF65-F5344CB8AC3E}">
        <p14:creationId xmlns:p14="http://schemas.microsoft.com/office/powerpoint/2010/main" val="18698834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horse&#10;&#10;Description automatically generated">
            <a:extLst>
              <a:ext uri="{FF2B5EF4-FFF2-40B4-BE49-F238E27FC236}">
                <a16:creationId xmlns:a16="http://schemas.microsoft.com/office/drawing/2014/main" id="{EC60B786-F007-4347-AC52-859402F4B22E}"/>
              </a:ext>
            </a:extLst>
          </p:cNvPr>
          <p:cNvPicPr>
            <a:picLocks noChangeAspect="1"/>
          </p:cNvPicPr>
          <p:nvPr/>
        </p:nvPicPr>
        <p:blipFill>
          <a:blip r:embed="rId3"/>
          <a:stretch>
            <a:fillRect/>
          </a:stretch>
        </p:blipFill>
        <p:spPr>
          <a:xfrm>
            <a:off x="632707" y="333249"/>
            <a:ext cx="3995592" cy="53274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Content Placeholder 2"/>
          <p:cNvSpPr>
            <a:spLocks noGrp="1"/>
          </p:cNvSpPr>
          <p:nvPr>
            <p:ph idx="1"/>
          </p:nvPr>
        </p:nvSpPr>
        <p:spPr>
          <a:xfrm>
            <a:off x="4916244" y="1929426"/>
            <a:ext cx="6906410" cy="4285110"/>
          </a:xfrm>
        </p:spPr>
        <p:txBody>
          <a:bodyPr vert="horz" lIns="91440" tIns="45720" rIns="91440" bIns="45720" rtlCol="0" anchor="t">
            <a:normAutofit/>
          </a:bodyPr>
          <a:lstStyle/>
          <a:p>
            <a:pPr marL="457200" indent="-457200">
              <a:lnSpc>
                <a:spcPct val="150000"/>
              </a:lnSpc>
              <a:buClrTx/>
              <a:buFont typeface="Arial" panose="020B0604020202020204" pitchFamily="34" charset="0"/>
              <a:buChar char="•"/>
            </a:pPr>
            <a:r>
              <a:rPr lang="en-US" b="0">
                <a:latin typeface="Calibri"/>
                <a:ea typeface="Calibri"/>
                <a:cs typeface="Arial"/>
              </a:rPr>
              <a:t>Available support from team members</a:t>
            </a:r>
          </a:p>
          <a:p>
            <a:pPr marL="457200" indent="-457200">
              <a:lnSpc>
                <a:spcPct val="150000"/>
              </a:lnSpc>
              <a:buClrTx/>
              <a:buFont typeface="Arial" panose="020B0604020202020204" pitchFamily="34" charset="0"/>
              <a:buChar char="•"/>
            </a:pPr>
            <a:r>
              <a:rPr lang="en-US" b="0">
                <a:latin typeface="Calibri"/>
                <a:ea typeface="Calibri"/>
                <a:cs typeface="Arial"/>
              </a:rPr>
              <a:t>Conversations appropriate to situation</a:t>
            </a:r>
          </a:p>
          <a:p>
            <a:pPr marL="457200" indent="-457200">
              <a:lnSpc>
                <a:spcPct val="150000"/>
              </a:lnSpc>
              <a:buClrTx/>
              <a:buFont typeface="Arial" panose="020B0604020202020204" pitchFamily="34" charset="0"/>
              <a:buChar char="•"/>
            </a:pPr>
            <a:r>
              <a:rPr lang="en-US" b="0">
                <a:latin typeface="Calibri"/>
                <a:ea typeface="Calibri"/>
                <a:cs typeface="Arial"/>
              </a:rPr>
              <a:t>Accurate information</a:t>
            </a:r>
          </a:p>
          <a:p>
            <a:pPr marL="457200" indent="-457200">
              <a:lnSpc>
                <a:spcPct val="150000"/>
              </a:lnSpc>
              <a:buClrTx/>
              <a:buFont typeface="Arial" panose="020B0604020202020204" pitchFamily="34" charset="0"/>
              <a:buChar char="•"/>
            </a:pPr>
            <a:r>
              <a:rPr lang="en-US" b="0">
                <a:latin typeface="Calibri"/>
                <a:ea typeface="Calibri"/>
                <a:cs typeface="Arial"/>
              </a:rPr>
              <a:t>Acceptance of array of emotions</a:t>
            </a:r>
          </a:p>
        </p:txBody>
      </p:sp>
      <p:sp>
        <p:nvSpPr>
          <p:cNvPr id="2" name="Title 1"/>
          <p:cNvSpPr>
            <a:spLocks noGrp="1"/>
          </p:cNvSpPr>
          <p:nvPr>
            <p:ph type="title"/>
          </p:nvPr>
        </p:nvSpPr>
        <p:spPr>
          <a:xfrm>
            <a:off x="4916244" y="333249"/>
            <a:ext cx="7067774" cy="1596177"/>
          </a:xfrm>
        </p:spPr>
        <p:txBody>
          <a:bodyPr>
            <a:normAutofit/>
          </a:bodyPr>
          <a:lstStyle/>
          <a:p>
            <a:r>
              <a:rPr lang="en-US" sz="4200">
                <a:latin typeface="Calibri"/>
                <a:ea typeface="Calibri"/>
                <a:cs typeface="Arial"/>
              </a:rPr>
              <a:t>Emotional Needs of Clients and Families</a:t>
            </a:r>
          </a:p>
        </p:txBody>
      </p:sp>
      <p:sp>
        <p:nvSpPr>
          <p:cNvPr id="4" name="TextBox 3">
            <a:extLst>
              <a:ext uri="{FF2B5EF4-FFF2-40B4-BE49-F238E27FC236}">
                <a16:creationId xmlns:a16="http://schemas.microsoft.com/office/drawing/2014/main" id="{0EB0D1BE-D3C5-A45B-DA86-7CB4620F0158}"/>
              </a:ext>
            </a:extLst>
          </p:cNvPr>
          <p:cNvSpPr txBox="1"/>
          <p:nvPr/>
        </p:nvSpPr>
        <p:spPr>
          <a:xfrm>
            <a:off x="794924" y="5660705"/>
            <a:ext cx="2346309" cy="230832"/>
          </a:xfrm>
          <a:prstGeom prst="rect">
            <a:avLst/>
          </a:prstGeom>
          <a:noFill/>
        </p:spPr>
        <p:txBody>
          <a:bodyPr wrap="square" rtlCol="0">
            <a:spAutoFit/>
          </a:bodyPr>
          <a:lstStyle/>
          <a:p>
            <a:r>
              <a:rPr lang="en-US" sz="900"/>
              <a:t>This  Photo by Diane Andersen Sibley</a:t>
            </a:r>
          </a:p>
        </p:txBody>
      </p:sp>
    </p:spTree>
    <p:custDataLst>
      <p:tags r:id="rId1"/>
    </p:custDataLst>
    <p:extLst>
      <p:ext uri="{BB962C8B-B14F-4D97-AF65-F5344CB8AC3E}">
        <p14:creationId xmlns:p14="http://schemas.microsoft.com/office/powerpoint/2010/main" val="41838394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973615"/>
          </a:xfrm>
        </p:spPr>
        <p:txBody>
          <a:bodyPr>
            <a:normAutofit/>
          </a:bodyPr>
          <a:lstStyle/>
          <a:p>
            <a:r>
              <a:rPr lang="en-US" sz="4200">
                <a:latin typeface="Calibri"/>
                <a:ea typeface="Calibri"/>
                <a:cs typeface="Arial"/>
              </a:rPr>
              <a:t>Spiritual Needs of Clients and Families</a:t>
            </a:r>
          </a:p>
        </p:txBody>
      </p:sp>
      <p:sp>
        <p:nvSpPr>
          <p:cNvPr id="3" name="Content Placeholder 2"/>
          <p:cNvSpPr>
            <a:spLocks noGrp="1"/>
          </p:cNvSpPr>
          <p:nvPr>
            <p:ph idx="1"/>
          </p:nvPr>
        </p:nvSpPr>
        <p:spPr>
          <a:xfrm>
            <a:off x="5193303" y="1721569"/>
            <a:ext cx="6439786" cy="4232033"/>
          </a:xfrm>
        </p:spPr>
        <p:txBody>
          <a:bodyPr vert="horz" lIns="91440" tIns="45720" rIns="91440" bIns="45720" rtlCol="0" anchor="t">
            <a:normAutofit/>
          </a:bodyPr>
          <a:lstStyle/>
          <a:p>
            <a:pPr marL="457200" indent="-457200">
              <a:buFont typeface="Arial" panose="020B0604020202020204" pitchFamily="34" charset="0"/>
              <a:buChar char="•"/>
            </a:pPr>
            <a:r>
              <a:rPr lang="en-US" b="0">
                <a:latin typeface="Calibri"/>
                <a:ea typeface="Calibri"/>
                <a:cs typeface="Arial"/>
              </a:rPr>
              <a:t>Respect religious needs/values</a:t>
            </a:r>
          </a:p>
          <a:p>
            <a:pPr marL="457200" indent="-457200">
              <a:buFont typeface="Arial" panose="020B0604020202020204" pitchFamily="34" charset="0"/>
              <a:buChar char="•"/>
            </a:pPr>
            <a:r>
              <a:rPr lang="en-US" b="0">
                <a:latin typeface="Calibri"/>
                <a:ea typeface="Calibri"/>
                <a:cs typeface="Arial"/>
              </a:rPr>
              <a:t>Make available proper religious clergy</a:t>
            </a:r>
          </a:p>
          <a:p>
            <a:pPr lvl="1">
              <a:buClrTx/>
              <a:buFont typeface="Arial"/>
              <a:buChar char="•"/>
            </a:pPr>
            <a:r>
              <a:rPr lang="en-US">
                <a:latin typeface="Calibri"/>
                <a:ea typeface="Calibri"/>
                <a:cs typeface="Arial"/>
              </a:rPr>
              <a:t>Rabbi</a:t>
            </a:r>
          </a:p>
          <a:p>
            <a:pPr lvl="1">
              <a:buClrTx/>
              <a:buFont typeface="Arial"/>
              <a:buChar char="•"/>
            </a:pPr>
            <a:r>
              <a:rPr lang="en-US">
                <a:latin typeface="Calibri"/>
                <a:ea typeface="Calibri"/>
                <a:cs typeface="Arial"/>
              </a:rPr>
              <a:t>Priest</a:t>
            </a:r>
          </a:p>
          <a:p>
            <a:pPr lvl="1">
              <a:buClrTx/>
              <a:buFont typeface="Arial"/>
              <a:buChar char="•"/>
            </a:pPr>
            <a:r>
              <a:rPr lang="en-US">
                <a:latin typeface="Calibri"/>
                <a:ea typeface="Calibri"/>
                <a:cs typeface="Arial"/>
              </a:rPr>
              <a:t>Imam</a:t>
            </a:r>
          </a:p>
          <a:p>
            <a:pPr lvl="1">
              <a:buClrTx/>
              <a:buFont typeface="Arial"/>
              <a:buChar char="•"/>
            </a:pPr>
            <a:r>
              <a:rPr lang="en-US">
                <a:latin typeface="Calibri"/>
                <a:ea typeface="Calibri"/>
                <a:cs typeface="Arial"/>
              </a:rPr>
              <a:t>Native American Tribal Elder</a:t>
            </a:r>
          </a:p>
          <a:p>
            <a:pPr lvl="1">
              <a:buClrTx/>
              <a:buFont typeface="Arial"/>
              <a:buChar char="•"/>
            </a:pPr>
            <a:r>
              <a:rPr lang="en-US">
                <a:latin typeface="Calibri"/>
                <a:ea typeface="Calibri"/>
                <a:cs typeface="Arial"/>
              </a:rPr>
              <a:t>Chaplain</a:t>
            </a:r>
          </a:p>
          <a:p>
            <a:pPr lvl="1">
              <a:buClrTx/>
              <a:buFont typeface="Arial"/>
              <a:buChar char="•"/>
            </a:pPr>
            <a:r>
              <a:rPr lang="en-US">
                <a:latin typeface="Calibri"/>
                <a:ea typeface="Calibri"/>
                <a:cs typeface="Arial"/>
              </a:rPr>
              <a:t>Pastor</a:t>
            </a:r>
          </a:p>
          <a:p>
            <a:pPr lvl="1">
              <a:buFont typeface="Arial"/>
              <a:buChar char="•"/>
            </a:pPr>
            <a:r>
              <a:rPr lang="en-US">
                <a:latin typeface="Calibri"/>
                <a:ea typeface="Calibri"/>
                <a:cs typeface="Arial"/>
              </a:rPr>
              <a:t>Shaman</a:t>
            </a:r>
          </a:p>
        </p:txBody>
      </p:sp>
      <p:pic>
        <p:nvPicPr>
          <p:cNvPr id="5" name="Picture 4" descr="A black and white image of a planet with symbols&#10;&#10;Description automatically generated">
            <a:extLst>
              <a:ext uri="{FF2B5EF4-FFF2-40B4-BE49-F238E27FC236}">
                <a16:creationId xmlns:a16="http://schemas.microsoft.com/office/drawing/2014/main" id="{0B751853-0F94-CD15-8063-913E82166D2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58911" y="1592132"/>
            <a:ext cx="4490908" cy="4490908"/>
          </a:xfrm>
          <a:prstGeom prst="rect">
            <a:avLst/>
          </a:prstGeom>
        </p:spPr>
      </p:pic>
      <p:sp>
        <p:nvSpPr>
          <p:cNvPr id="6" name="TextBox 5">
            <a:extLst>
              <a:ext uri="{FF2B5EF4-FFF2-40B4-BE49-F238E27FC236}">
                <a16:creationId xmlns:a16="http://schemas.microsoft.com/office/drawing/2014/main" id="{8EA992A5-2367-D271-E5DA-B788DFE49949}"/>
              </a:ext>
            </a:extLst>
          </p:cNvPr>
          <p:cNvSpPr txBox="1"/>
          <p:nvPr/>
        </p:nvSpPr>
        <p:spPr>
          <a:xfrm>
            <a:off x="1265574" y="6077252"/>
            <a:ext cx="3080516" cy="230832"/>
          </a:xfrm>
          <a:prstGeom prst="rect">
            <a:avLst/>
          </a:prstGeom>
          <a:noFill/>
        </p:spPr>
        <p:txBody>
          <a:bodyPr wrap="square" rtlCol="0">
            <a:spAutoFit/>
          </a:bodyPr>
          <a:lstStyle/>
          <a:p>
            <a:r>
              <a:rPr lang="en-US" sz="900">
                <a:hlinkClick r:id="rId4" tooltip="https://en.wikipedia.org/wiki/List_of_religions_and_spiritual_traditions"/>
              </a:rPr>
              <a:t>This Photo</a:t>
            </a:r>
            <a:r>
              <a:rPr lang="en-US" sz="900"/>
              <a:t> by Unknown Author is licensed under </a:t>
            </a:r>
            <a:r>
              <a:rPr lang="en-US" sz="900">
                <a:hlinkClick r:id="rId5" tooltip="https://creativecommons.org/licenses/by-sa/3.0/"/>
              </a:rPr>
              <a:t>CC BY-SA</a:t>
            </a:r>
            <a:endParaRPr lang="en-US" sz="900"/>
          </a:p>
        </p:txBody>
      </p:sp>
      <p:pic>
        <p:nvPicPr>
          <p:cNvPr id="7" name="Graphic 7" descr="A lightbulb">
            <a:extLst>
              <a:ext uri="{FF2B5EF4-FFF2-40B4-BE49-F238E27FC236}">
                <a16:creationId xmlns:a16="http://schemas.microsoft.com/office/drawing/2014/main" id="{D83E75CA-5A59-CED2-DCE1-741A2E879E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780585" y="1342105"/>
            <a:ext cx="984504" cy="984504"/>
          </a:xfrm>
          <a:prstGeom prst="rect">
            <a:avLst/>
          </a:prstGeom>
        </p:spPr>
      </p:pic>
    </p:spTree>
    <p:custDataLst>
      <p:tags r:id="rId1"/>
    </p:custDataLst>
    <p:extLst>
      <p:ext uri="{BB962C8B-B14F-4D97-AF65-F5344CB8AC3E}">
        <p14:creationId xmlns:p14="http://schemas.microsoft.com/office/powerpoint/2010/main" val="21159956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99877" y="1861926"/>
            <a:ext cx="3290458" cy="3687763"/>
          </a:xfrm>
        </p:spPr>
        <p:txBody>
          <a:bodyPr vert="horz" lIns="91440" tIns="45720" rIns="91440" bIns="45720" rtlCol="0" anchor="t">
            <a:normAutofit/>
          </a:bodyPr>
          <a:lstStyle/>
          <a:p>
            <a:pPr marL="457200" indent="-457200">
              <a:buClrTx/>
              <a:buFont typeface="Arial" panose="020B0604020202020204" pitchFamily="34" charset="0"/>
              <a:buChar char="•"/>
            </a:pPr>
            <a:r>
              <a:rPr lang="en-US" b="0">
                <a:latin typeface="Calibri"/>
                <a:ea typeface="Calibri"/>
                <a:cs typeface="Arial"/>
              </a:rPr>
              <a:t>Depression</a:t>
            </a:r>
          </a:p>
          <a:p>
            <a:pPr marL="457200" indent="-457200">
              <a:buClrTx/>
              <a:buFont typeface="Arial" panose="020B0604020202020204" pitchFamily="34" charset="0"/>
              <a:buChar char="•"/>
            </a:pPr>
            <a:r>
              <a:rPr lang="en-US" b="0">
                <a:latin typeface="Calibri"/>
                <a:ea typeface="Calibri"/>
                <a:cs typeface="Arial"/>
              </a:rPr>
              <a:t>Avoidance</a:t>
            </a:r>
          </a:p>
          <a:p>
            <a:pPr marL="457200" indent="-457200">
              <a:buClrTx/>
              <a:buFont typeface="Arial" panose="020B0604020202020204" pitchFamily="34" charset="0"/>
              <a:buChar char="•"/>
            </a:pPr>
            <a:r>
              <a:rPr lang="en-US" b="0">
                <a:latin typeface="Calibri"/>
                <a:ea typeface="Calibri"/>
                <a:cs typeface="Arial"/>
              </a:rPr>
              <a:t>Anger</a:t>
            </a:r>
          </a:p>
          <a:p>
            <a:pPr marL="457200" indent="-457200">
              <a:buClrTx/>
              <a:buFont typeface="Arial" panose="020B0604020202020204" pitchFamily="34" charset="0"/>
              <a:buChar char="•"/>
            </a:pPr>
            <a:r>
              <a:rPr lang="en-US" b="0">
                <a:latin typeface="Calibri"/>
                <a:ea typeface="Calibri"/>
                <a:cs typeface="Arial"/>
              </a:rPr>
              <a:t>Fear</a:t>
            </a:r>
          </a:p>
          <a:p>
            <a:pPr marL="457200" indent="-457200">
              <a:buClrTx/>
              <a:buFont typeface="Arial" panose="020B0604020202020204" pitchFamily="34" charset="0"/>
              <a:buChar char="•"/>
            </a:pPr>
            <a:r>
              <a:rPr lang="en-US" b="0">
                <a:latin typeface="Calibri"/>
                <a:ea typeface="Calibri"/>
                <a:cs typeface="Arial"/>
              </a:rPr>
              <a:t>Isolation</a:t>
            </a:r>
          </a:p>
        </p:txBody>
      </p:sp>
      <p:sp>
        <p:nvSpPr>
          <p:cNvPr id="2" name="Title 1"/>
          <p:cNvSpPr>
            <a:spLocks noGrp="1"/>
          </p:cNvSpPr>
          <p:nvPr>
            <p:ph type="title"/>
          </p:nvPr>
        </p:nvSpPr>
        <p:spPr>
          <a:xfrm>
            <a:off x="913774" y="403113"/>
            <a:ext cx="10364451" cy="1069724"/>
          </a:xfrm>
        </p:spPr>
        <p:txBody>
          <a:bodyPr>
            <a:normAutofit/>
          </a:bodyPr>
          <a:lstStyle/>
          <a:p>
            <a:r>
              <a:rPr lang="en-US">
                <a:latin typeface="Calibri"/>
                <a:ea typeface="Calibri"/>
                <a:cs typeface="Arial"/>
              </a:rPr>
              <a:t>Mental Health Issues Related to Illness</a:t>
            </a:r>
          </a:p>
        </p:txBody>
      </p:sp>
      <p:pic>
        <p:nvPicPr>
          <p:cNvPr id="12" name="Picture 11" descr="A group of small statues of people&#10;&#10;Description automatically generated">
            <a:extLst>
              <a:ext uri="{FF2B5EF4-FFF2-40B4-BE49-F238E27FC236}">
                <a16:creationId xmlns:a16="http://schemas.microsoft.com/office/drawing/2014/main" id="{28D55886-DC2E-6A2E-E3E6-5D890C6329C4}"/>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325379" y="1585118"/>
            <a:ext cx="5952846" cy="3964571"/>
          </a:xfrm>
          <a:prstGeom prst="rect">
            <a:avLst/>
          </a:prstGeom>
        </p:spPr>
      </p:pic>
      <p:sp>
        <p:nvSpPr>
          <p:cNvPr id="13" name="TextBox 12">
            <a:extLst>
              <a:ext uri="{FF2B5EF4-FFF2-40B4-BE49-F238E27FC236}">
                <a16:creationId xmlns:a16="http://schemas.microsoft.com/office/drawing/2014/main" id="{0B7E2B56-BC1E-4D2A-044C-8D898B5A7CA2}"/>
              </a:ext>
            </a:extLst>
          </p:cNvPr>
          <p:cNvSpPr txBox="1"/>
          <p:nvPr/>
        </p:nvSpPr>
        <p:spPr>
          <a:xfrm>
            <a:off x="5325379" y="5490449"/>
            <a:ext cx="5952846" cy="230832"/>
          </a:xfrm>
          <a:prstGeom prst="rect">
            <a:avLst/>
          </a:prstGeom>
          <a:noFill/>
        </p:spPr>
        <p:txBody>
          <a:bodyPr wrap="square" rtlCol="0">
            <a:spAutoFit/>
          </a:bodyPr>
          <a:lstStyle/>
          <a:p>
            <a:r>
              <a:rPr lang="en-US" sz="900">
                <a:hlinkClick r:id="rId4" tooltip="https://darkmattersalot.com/2013/01/29/the-five-stages-of-grief/"/>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3116174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large brown dog lying on a desk&#10;&#10;Description automatically generated">
            <a:extLst>
              <a:ext uri="{FF2B5EF4-FFF2-40B4-BE49-F238E27FC236}">
                <a16:creationId xmlns:a16="http://schemas.microsoft.com/office/drawing/2014/main" id="{261FF927-37EA-4676-9041-B74743D39CD6}"/>
              </a:ext>
            </a:extLst>
          </p:cNvPr>
          <p:cNvPicPr>
            <a:picLocks noChangeAspect="1"/>
          </p:cNvPicPr>
          <p:nvPr/>
        </p:nvPicPr>
        <p:blipFill>
          <a:blip r:embed="rId3"/>
          <a:stretch>
            <a:fillRect/>
          </a:stretch>
        </p:blipFill>
        <p:spPr>
          <a:xfrm>
            <a:off x="643464" y="250733"/>
            <a:ext cx="6909479" cy="51821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Content Placeholder 2"/>
          <p:cNvSpPr>
            <a:spLocks noGrp="1"/>
          </p:cNvSpPr>
          <p:nvPr>
            <p:ph idx="1"/>
          </p:nvPr>
        </p:nvSpPr>
        <p:spPr>
          <a:xfrm>
            <a:off x="8196408" y="2367092"/>
            <a:ext cx="3352128" cy="3881309"/>
          </a:xfrm>
        </p:spPr>
        <p:txBody>
          <a:bodyPr vert="horz" lIns="91440" tIns="45720" rIns="91440" bIns="45720" rtlCol="0" anchor="t">
            <a:normAutofit/>
          </a:bodyPr>
          <a:lstStyle/>
          <a:p>
            <a:pPr marL="285750" indent="-285750">
              <a:buClrTx/>
              <a:buFont typeface="Arial" panose="020B0604020202020204" pitchFamily="34" charset="0"/>
              <a:buChar char="•"/>
            </a:pPr>
            <a:r>
              <a:rPr lang="en-US" b="0">
                <a:latin typeface="Calibri"/>
                <a:ea typeface="Calibri"/>
                <a:cs typeface="Arial"/>
              </a:rPr>
              <a:t>Denial</a:t>
            </a:r>
          </a:p>
          <a:p>
            <a:pPr marL="285750" indent="-285750">
              <a:buClrTx/>
              <a:buFont typeface="Arial" panose="020B0604020202020204" pitchFamily="34" charset="0"/>
              <a:buChar char="•"/>
            </a:pPr>
            <a:r>
              <a:rPr lang="en-US" b="0">
                <a:latin typeface="Calibri"/>
                <a:ea typeface="Calibri"/>
                <a:cs typeface="Arial"/>
              </a:rPr>
              <a:t>Projection</a:t>
            </a:r>
          </a:p>
          <a:p>
            <a:pPr marL="285750" indent="-285750">
              <a:buClrTx/>
              <a:buFont typeface="Arial" panose="020B0604020202020204" pitchFamily="34" charset="0"/>
              <a:buChar char="•"/>
            </a:pPr>
            <a:r>
              <a:rPr lang="en-US" b="0">
                <a:latin typeface="Calibri"/>
                <a:ea typeface="Calibri"/>
                <a:cs typeface="Arial"/>
              </a:rPr>
              <a:t>Enable</a:t>
            </a:r>
          </a:p>
          <a:p>
            <a:pPr marL="285750" indent="-285750">
              <a:buClrTx/>
              <a:buFont typeface="Arial" panose="020B0604020202020204" pitchFamily="34" charset="0"/>
              <a:buChar char="•"/>
            </a:pPr>
            <a:r>
              <a:rPr lang="en-US" b="0">
                <a:latin typeface="Calibri"/>
                <a:ea typeface="Calibri"/>
                <a:cs typeface="Arial"/>
              </a:rPr>
              <a:t>Suppression</a:t>
            </a:r>
          </a:p>
          <a:p>
            <a:pPr marL="285750" indent="-285750">
              <a:buClrTx/>
              <a:buFont typeface="Arial" panose="020B0604020202020204" pitchFamily="34" charset="0"/>
              <a:buChar char="•"/>
            </a:pPr>
            <a:r>
              <a:rPr lang="en-US" b="0">
                <a:latin typeface="Calibri"/>
                <a:ea typeface="Calibri"/>
                <a:cs typeface="Arial"/>
              </a:rPr>
              <a:t>Rationalization</a:t>
            </a:r>
          </a:p>
        </p:txBody>
      </p:sp>
      <p:sp>
        <p:nvSpPr>
          <p:cNvPr id="2" name="Title 1"/>
          <p:cNvSpPr>
            <a:spLocks noGrp="1"/>
          </p:cNvSpPr>
          <p:nvPr>
            <p:ph type="title"/>
          </p:nvPr>
        </p:nvSpPr>
        <p:spPr>
          <a:xfrm>
            <a:off x="8196408" y="640831"/>
            <a:ext cx="3352128" cy="1573863"/>
          </a:xfrm>
        </p:spPr>
        <p:txBody>
          <a:bodyPr>
            <a:normAutofit/>
          </a:bodyPr>
          <a:lstStyle/>
          <a:p>
            <a:r>
              <a:rPr lang="en-US">
                <a:latin typeface="Calibri"/>
                <a:ea typeface="Calibri"/>
                <a:cs typeface="Arial"/>
              </a:rPr>
              <a:t>Defense Mechanisms</a:t>
            </a:r>
          </a:p>
        </p:txBody>
      </p:sp>
      <p:sp>
        <p:nvSpPr>
          <p:cNvPr id="4" name="TextBox 3">
            <a:extLst>
              <a:ext uri="{FF2B5EF4-FFF2-40B4-BE49-F238E27FC236}">
                <a16:creationId xmlns:a16="http://schemas.microsoft.com/office/drawing/2014/main" id="{8E0D14C7-F333-4ABE-8710-20F1A2FA7BEB}"/>
              </a:ext>
            </a:extLst>
          </p:cNvPr>
          <p:cNvSpPr txBox="1"/>
          <p:nvPr/>
        </p:nvSpPr>
        <p:spPr>
          <a:xfrm>
            <a:off x="643464" y="5925235"/>
            <a:ext cx="8684942" cy="615553"/>
          </a:xfrm>
          <a:prstGeom prst="rect">
            <a:avLst/>
          </a:prstGeom>
          <a:noFill/>
        </p:spPr>
        <p:txBody>
          <a:bodyPr wrap="none" rtlCol="0">
            <a:spAutoFit/>
          </a:bodyPr>
          <a:lstStyle/>
          <a:p>
            <a:r>
              <a:rPr lang="en-US">
                <a:hlinkClick r:id="rId4">
                  <a:extLst>
                    <a:ext uri="{A12FA001-AC4F-418D-AE19-62706E023703}">
                      <ahyp:hlinkClr xmlns:ahyp="http://schemas.microsoft.com/office/drawing/2018/hyperlinkcolor" val="tx"/>
                    </a:ext>
                  </a:extLst>
                </a:hlinkClick>
              </a:rPr>
              <a:t>Video on Defense Mechanisms: </a:t>
            </a:r>
            <a:r>
              <a:rPr lang="en-US" sz="1600">
                <a:hlinkClick r:id="rId4">
                  <a:extLst>
                    <a:ext uri="{A12FA001-AC4F-418D-AE19-62706E023703}">
                      <ahyp:hlinkClr xmlns:ahyp="http://schemas.microsoft.com/office/drawing/2018/hyperlinkcolor" val="tx"/>
                    </a:ext>
                  </a:extLst>
                </a:hlinkClick>
              </a:rPr>
              <a:t>(8 </a:t>
            </a:r>
            <a:r>
              <a:rPr lang="en-US" sz="1600" err="1">
                <a:hlinkClick r:id="rId4">
                  <a:extLst>
                    <a:ext uri="{A12FA001-AC4F-418D-AE19-62706E023703}">
                      <ahyp:hlinkClr xmlns:ahyp="http://schemas.microsoft.com/office/drawing/2018/hyperlinkcolor" val="tx"/>
                    </a:ext>
                  </a:extLst>
                </a:hlinkClick>
              </a:rPr>
              <a:t>mn</a:t>
            </a:r>
            <a:r>
              <a:rPr lang="en-US" sz="1600">
                <a:hlinkClick r:id="rId4">
                  <a:extLst>
                    <a:ext uri="{A12FA001-AC4F-418D-AE19-62706E023703}">
                      <ahyp:hlinkClr xmlns:ahyp="http://schemas.microsoft.com/office/drawing/2018/hyperlinkcolor" val="tx"/>
                    </a:ext>
                  </a:extLst>
                </a:hlinkClick>
              </a:rPr>
              <a:t>)</a:t>
            </a:r>
          </a:p>
          <a:p>
            <a:r>
              <a:rPr lang="en-US" sz="1600" u="sng">
                <a:solidFill>
                  <a:srgbClr val="2AA2DA"/>
                </a:solidFill>
                <a:hlinkClick r:id="rId4">
                  <a:extLst>
                    <a:ext uri="{A12FA001-AC4F-418D-AE19-62706E023703}">
                      <ahyp:hlinkClr xmlns:ahyp="http://schemas.microsoft.com/office/drawing/2018/hyperlinkcolor" val="tx"/>
                    </a:ext>
                  </a:extLst>
                </a:hlinkClick>
              </a:rPr>
              <a:t>https://www.khanacademy.org/test-prep/mcat/behavior/theories-personality/v/defense-mechanisms</a:t>
            </a:r>
            <a:endParaRPr lang="en-US" sz="1600"/>
          </a:p>
        </p:txBody>
      </p:sp>
      <p:sp>
        <p:nvSpPr>
          <p:cNvPr id="6" name="TextBox 5">
            <a:extLst>
              <a:ext uri="{FF2B5EF4-FFF2-40B4-BE49-F238E27FC236}">
                <a16:creationId xmlns:a16="http://schemas.microsoft.com/office/drawing/2014/main" id="{CD4A5216-D456-EE32-BB30-5FB63502C6DF}"/>
              </a:ext>
            </a:extLst>
          </p:cNvPr>
          <p:cNvSpPr txBox="1"/>
          <p:nvPr/>
        </p:nvSpPr>
        <p:spPr>
          <a:xfrm>
            <a:off x="940842" y="5486436"/>
            <a:ext cx="2346309" cy="230832"/>
          </a:xfrm>
          <a:prstGeom prst="rect">
            <a:avLst/>
          </a:prstGeom>
          <a:noFill/>
        </p:spPr>
        <p:txBody>
          <a:bodyPr wrap="square" rtlCol="0">
            <a:spAutoFit/>
          </a:bodyPr>
          <a:lstStyle/>
          <a:p>
            <a:r>
              <a:rPr lang="en-US" sz="900"/>
              <a:t>This  Photo by Diane Andersen Sibley</a:t>
            </a:r>
          </a:p>
        </p:txBody>
      </p:sp>
      <p:sp>
        <p:nvSpPr>
          <p:cNvPr id="7" name="Speech Bubble: Oval 6">
            <a:extLst>
              <a:ext uri="{FF2B5EF4-FFF2-40B4-BE49-F238E27FC236}">
                <a16:creationId xmlns:a16="http://schemas.microsoft.com/office/drawing/2014/main" id="{349E85C6-3B4B-A5BA-318C-0E98FF23958E}"/>
              </a:ext>
            </a:extLst>
          </p:cNvPr>
          <p:cNvSpPr/>
          <p:nvPr/>
        </p:nvSpPr>
        <p:spPr>
          <a:xfrm>
            <a:off x="5152912" y="1627088"/>
            <a:ext cx="2400031" cy="1480008"/>
          </a:xfrm>
          <a:prstGeom prst="wedgeEllipseCallou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a:t>We didn’t do it.</a:t>
            </a:r>
          </a:p>
        </p:txBody>
      </p:sp>
      <p:pic>
        <p:nvPicPr>
          <p:cNvPr id="9" name="Graphic 7" descr="A lightbulb">
            <a:extLst>
              <a:ext uri="{FF2B5EF4-FFF2-40B4-BE49-F238E27FC236}">
                <a16:creationId xmlns:a16="http://schemas.microsoft.com/office/drawing/2014/main" id="{A856869A-72EB-4418-FDC2-33E3D11C770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07493" y="452933"/>
            <a:ext cx="984504" cy="984504"/>
          </a:xfrm>
          <a:prstGeom prst="rect">
            <a:avLst/>
          </a:prstGeom>
        </p:spPr>
      </p:pic>
    </p:spTree>
    <p:custDataLst>
      <p:tags r:id="rId1"/>
    </p:custDataLst>
    <p:extLst>
      <p:ext uri="{BB962C8B-B14F-4D97-AF65-F5344CB8AC3E}">
        <p14:creationId xmlns:p14="http://schemas.microsoft.com/office/powerpoint/2010/main" val="37904833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111" y="500868"/>
            <a:ext cx="8102136" cy="1143632"/>
          </a:xfrm>
        </p:spPr>
        <p:txBody>
          <a:bodyPr>
            <a:normAutofit/>
          </a:bodyPr>
          <a:lstStyle/>
          <a:p>
            <a:r>
              <a:rPr lang="en-US" sz="4000">
                <a:latin typeface="Calibri"/>
                <a:ea typeface="Calibri"/>
                <a:cs typeface="Arial"/>
              </a:rPr>
              <a:t>Healthy Coping Strategies</a:t>
            </a:r>
          </a:p>
        </p:txBody>
      </p:sp>
      <p:sp>
        <p:nvSpPr>
          <p:cNvPr id="3" name="Content Placeholder 2"/>
          <p:cNvSpPr>
            <a:spLocks noGrp="1"/>
          </p:cNvSpPr>
          <p:nvPr>
            <p:ph idx="1"/>
          </p:nvPr>
        </p:nvSpPr>
        <p:spPr>
          <a:xfrm>
            <a:off x="6685090" y="1937872"/>
            <a:ext cx="4800942" cy="3847444"/>
          </a:xfrm>
        </p:spPr>
        <p:txBody>
          <a:bodyPr vert="horz" lIns="91440" tIns="45720" rIns="91440" bIns="45720" rtlCol="0" anchor="t">
            <a:normAutofit lnSpcReduction="10000"/>
          </a:bodyPr>
          <a:lstStyle/>
          <a:p>
            <a:pPr marL="457200" lvl="0" indent="-457200">
              <a:buClrTx/>
              <a:buFont typeface="Arial" panose="020B0604020202020204" pitchFamily="34" charset="0"/>
              <a:buChar char="•"/>
            </a:pPr>
            <a:r>
              <a:rPr lang="en-US" b="0">
                <a:latin typeface="Calibri"/>
                <a:ea typeface="Calibri"/>
                <a:cs typeface="Arial"/>
              </a:rPr>
              <a:t>Relaxation techniques</a:t>
            </a:r>
          </a:p>
          <a:p>
            <a:pPr marL="457200" lvl="0" indent="-457200">
              <a:buClrTx/>
              <a:buFont typeface="Arial" panose="020B0604020202020204" pitchFamily="34" charset="0"/>
              <a:buChar char="•"/>
            </a:pPr>
            <a:r>
              <a:rPr lang="en-US" b="0">
                <a:latin typeface="Calibri"/>
                <a:ea typeface="Calibri"/>
                <a:cs typeface="Arial"/>
              </a:rPr>
              <a:t>Prioritization</a:t>
            </a:r>
          </a:p>
          <a:p>
            <a:pPr marL="457200" lvl="0" indent="-457200">
              <a:buClrTx/>
              <a:buFont typeface="Arial" panose="020B0604020202020204" pitchFamily="34" charset="0"/>
              <a:buChar char="•"/>
            </a:pPr>
            <a:r>
              <a:rPr lang="en-US" b="0">
                <a:latin typeface="Calibri"/>
                <a:ea typeface="Calibri"/>
                <a:cs typeface="Arial"/>
              </a:rPr>
              <a:t>Time Management</a:t>
            </a:r>
          </a:p>
          <a:p>
            <a:pPr marL="457200" lvl="0" indent="-457200">
              <a:buClrTx/>
              <a:buFont typeface="Arial" panose="020B0604020202020204" pitchFamily="34" charset="0"/>
              <a:buChar char="•"/>
            </a:pPr>
            <a:r>
              <a:rPr lang="en-US" b="0">
                <a:latin typeface="Calibri"/>
                <a:ea typeface="Calibri"/>
                <a:cs typeface="Arial"/>
              </a:rPr>
              <a:t>Self-Care</a:t>
            </a:r>
          </a:p>
          <a:p>
            <a:pPr marL="457200" lvl="0" indent="-457200">
              <a:buClrTx/>
              <a:buFont typeface="Arial" panose="020B0604020202020204" pitchFamily="34" charset="0"/>
              <a:buChar char="•"/>
            </a:pPr>
            <a:r>
              <a:rPr lang="en-US" b="0">
                <a:latin typeface="Calibri"/>
                <a:ea typeface="Calibri"/>
                <a:cs typeface="Arial"/>
              </a:rPr>
              <a:t>Exercise</a:t>
            </a:r>
          </a:p>
          <a:p>
            <a:pPr marL="457200" lvl="0" indent="-457200">
              <a:buClrTx/>
              <a:buFont typeface="Arial" panose="020B0604020202020204" pitchFamily="34" charset="0"/>
              <a:buChar char="•"/>
            </a:pPr>
            <a:r>
              <a:rPr lang="en-US" b="0">
                <a:latin typeface="Calibri"/>
                <a:ea typeface="Calibri"/>
                <a:cs typeface="Arial"/>
              </a:rPr>
              <a:t>Hobbies</a:t>
            </a:r>
          </a:p>
          <a:p>
            <a:pPr marL="457200" lvl="0" indent="-457200">
              <a:buClrTx/>
              <a:buFont typeface="Arial" panose="020B0604020202020204" pitchFamily="34" charset="0"/>
              <a:buChar char="•"/>
            </a:pPr>
            <a:r>
              <a:rPr lang="en-US" b="0">
                <a:latin typeface="Calibri"/>
                <a:ea typeface="Calibri"/>
                <a:cs typeface="Arial"/>
              </a:rPr>
              <a:t>Paying it foreword</a:t>
            </a:r>
          </a:p>
          <a:p>
            <a:pPr marL="457200" lvl="0" indent="-457200">
              <a:buClrTx/>
              <a:buFont typeface="Arial" panose="020B0604020202020204" pitchFamily="34" charset="0"/>
              <a:buChar char="•"/>
            </a:pPr>
            <a:r>
              <a:rPr lang="en-US" b="0">
                <a:latin typeface="Calibri"/>
                <a:ea typeface="Calibri"/>
                <a:cs typeface="Arial"/>
              </a:rPr>
              <a:t>Other ideas?</a:t>
            </a:r>
          </a:p>
          <a:p>
            <a:endParaRPr lang="en-US"/>
          </a:p>
        </p:txBody>
      </p:sp>
      <p:pic>
        <p:nvPicPr>
          <p:cNvPr id="9" name="Picture 8" descr="A stone walkway leading to the ocean&#10;&#10;Description automatically generated with medium confidence">
            <a:extLst>
              <a:ext uri="{FF2B5EF4-FFF2-40B4-BE49-F238E27FC236}">
                <a16:creationId xmlns:a16="http://schemas.microsoft.com/office/drawing/2014/main" id="{F52BCD5B-E815-C4CC-6457-E9272639FD26}"/>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36695" y="1937872"/>
            <a:ext cx="5159305" cy="34464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Box 9">
            <a:extLst>
              <a:ext uri="{FF2B5EF4-FFF2-40B4-BE49-F238E27FC236}">
                <a16:creationId xmlns:a16="http://schemas.microsoft.com/office/drawing/2014/main" id="{6E39C529-8249-95D1-013B-6E3003B8C496}"/>
              </a:ext>
            </a:extLst>
          </p:cNvPr>
          <p:cNvSpPr txBox="1"/>
          <p:nvPr/>
        </p:nvSpPr>
        <p:spPr>
          <a:xfrm>
            <a:off x="936695" y="5384288"/>
            <a:ext cx="3223641" cy="230832"/>
          </a:xfrm>
          <a:prstGeom prst="rect">
            <a:avLst/>
          </a:prstGeom>
          <a:noFill/>
        </p:spPr>
        <p:txBody>
          <a:bodyPr wrap="square" rtlCol="0">
            <a:spAutoFit/>
          </a:bodyPr>
          <a:lstStyle/>
          <a:p>
            <a:r>
              <a:rPr lang="en-US" sz="900">
                <a:hlinkClick r:id="rId5" tooltip="https://www.flickr.com/photos/muha/1103442787/in/photostream/"/>
              </a:rPr>
              <a:t>This Photo</a:t>
            </a:r>
            <a:r>
              <a:rPr lang="en-US" sz="900"/>
              <a:t> by Unknown Author is licensed under </a:t>
            </a:r>
            <a:r>
              <a:rPr lang="en-US" sz="900">
                <a:hlinkClick r:id="rId6" tooltip="https://creativecommons.org/licenses/by/3.0/"/>
              </a:rPr>
              <a:t>CC BY</a:t>
            </a:r>
            <a:endParaRPr lang="en-US" sz="900"/>
          </a:p>
        </p:txBody>
      </p:sp>
    </p:spTree>
    <p:custDataLst>
      <p:tags r:id="rId1"/>
    </p:custDataLst>
    <p:extLst>
      <p:ext uri="{BB962C8B-B14F-4D97-AF65-F5344CB8AC3E}">
        <p14:creationId xmlns:p14="http://schemas.microsoft.com/office/powerpoint/2010/main" val="23256416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457" y="456280"/>
            <a:ext cx="10364451" cy="1221041"/>
          </a:xfrm>
        </p:spPr>
        <p:txBody>
          <a:bodyPr>
            <a:normAutofit/>
          </a:bodyPr>
          <a:lstStyle/>
          <a:p>
            <a:r>
              <a:rPr lang="en-US">
                <a:latin typeface="Calibri"/>
                <a:ea typeface="Calibri"/>
                <a:cs typeface="Arial"/>
              </a:rPr>
              <a:t>Social Needs of Clients and Families</a:t>
            </a:r>
          </a:p>
        </p:txBody>
      </p:sp>
      <p:sp>
        <p:nvSpPr>
          <p:cNvPr id="3" name="Content Placeholder 2"/>
          <p:cNvSpPr>
            <a:spLocks noGrp="1"/>
          </p:cNvSpPr>
          <p:nvPr>
            <p:ph idx="1"/>
          </p:nvPr>
        </p:nvSpPr>
        <p:spPr>
          <a:xfrm>
            <a:off x="6096000" y="2214694"/>
            <a:ext cx="5971484" cy="3424107"/>
          </a:xfrm>
        </p:spPr>
        <p:txBody>
          <a:bodyPr vert="horz" lIns="91440" tIns="45720" rIns="91440" bIns="45720" rtlCol="0" anchor="t">
            <a:normAutofit/>
          </a:bodyPr>
          <a:lstStyle/>
          <a:p>
            <a:pPr marL="457200" indent="-457200">
              <a:buClrTx/>
              <a:buFont typeface="Arial" panose="020B0604020202020204" pitchFamily="34" charset="0"/>
              <a:buChar char="•"/>
            </a:pPr>
            <a:r>
              <a:rPr lang="en-US" b="0">
                <a:latin typeface="Calibri"/>
                <a:ea typeface="Calibri"/>
                <a:cs typeface="Arial"/>
              </a:rPr>
              <a:t>Activity inclusion</a:t>
            </a:r>
          </a:p>
          <a:p>
            <a:pPr marL="457200" indent="-457200">
              <a:buClrTx/>
              <a:buFont typeface="Arial" panose="020B0604020202020204" pitchFamily="34" charset="0"/>
              <a:buChar char="•"/>
            </a:pPr>
            <a:r>
              <a:rPr lang="en-US" b="0">
                <a:latin typeface="Calibri"/>
                <a:ea typeface="Calibri"/>
                <a:cs typeface="Arial"/>
              </a:rPr>
              <a:t>Active role in care (as desired by client)</a:t>
            </a:r>
          </a:p>
          <a:p>
            <a:pPr marL="457200" indent="-457200">
              <a:buClrTx/>
              <a:buFont typeface="Arial" panose="020B0604020202020204" pitchFamily="34" charset="0"/>
              <a:buChar char="•"/>
            </a:pPr>
            <a:r>
              <a:rPr lang="en-US" b="0">
                <a:latin typeface="Calibri"/>
                <a:ea typeface="Calibri"/>
                <a:cs typeface="Arial"/>
              </a:rPr>
              <a:t>Care Conference participation</a:t>
            </a:r>
          </a:p>
          <a:p>
            <a:pPr marL="457200" indent="-457200">
              <a:buClrTx/>
              <a:buFont typeface="Arial" panose="020B0604020202020204" pitchFamily="34" charset="0"/>
              <a:buChar char="•"/>
            </a:pPr>
            <a:r>
              <a:rPr lang="en-US" b="0">
                <a:latin typeface="Calibri"/>
                <a:ea typeface="Calibri"/>
                <a:cs typeface="Arial"/>
              </a:rPr>
              <a:t>Support Group availability</a:t>
            </a:r>
          </a:p>
        </p:txBody>
      </p:sp>
      <p:pic>
        <p:nvPicPr>
          <p:cNvPr id="5" name="Picture 4" descr="A doctor holding a patient's hand&#10;&#10;Description automatically generated">
            <a:extLst>
              <a:ext uri="{FF2B5EF4-FFF2-40B4-BE49-F238E27FC236}">
                <a16:creationId xmlns:a16="http://schemas.microsoft.com/office/drawing/2014/main" id="{7B9EF824-CD56-2FC5-C4F8-CE87D2E1333C}"/>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93457" y="1976771"/>
            <a:ext cx="5433602" cy="36170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FA659147-AF4C-7654-2EF7-A7B8DD5445D9}"/>
              </a:ext>
            </a:extLst>
          </p:cNvPr>
          <p:cNvSpPr txBox="1"/>
          <p:nvPr/>
        </p:nvSpPr>
        <p:spPr>
          <a:xfrm>
            <a:off x="393457" y="5638801"/>
            <a:ext cx="4750117" cy="230832"/>
          </a:xfrm>
          <a:prstGeom prst="rect">
            <a:avLst/>
          </a:prstGeom>
          <a:noFill/>
        </p:spPr>
        <p:txBody>
          <a:bodyPr wrap="square" rtlCol="0">
            <a:spAutoFit/>
          </a:bodyPr>
          <a:lstStyle/>
          <a:p>
            <a:r>
              <a:rPr lang="en-US" sz="900">
                <a:hlinkClick r:id="rId4" tooltip="https://www.flickr.com/photos/myfuturedotcom/6052491503"/>
              </a:rPr>
              <a:t>This Photo</a:t>
            </a:r>
            <a:r>
              <a:rPr lang="en-US" sz="900"/>
              <a:t> by Unknown Author is licensed under </a:t>
            </a:r>
            <a:r>
              <a:rPr lang="en-US" sz="900">
                <a:hlinkClick r:id="rId5" tooltip="https://creativecommons.org/licenses/by-nd/3.0/"/>
              </a:rPr>
              <a:t>CC BY-ND</a:t>
            </a:r>
            <a:endParaRPr lang="en-US" sz="900"/>
          </a:p>
        </p:txBody>
      </p:sp>
    </p:spTree>
    <p:custDataLst>
      <p:tags r:id="rId1"/>
    </p:custDataLst>
    <p:extLst>
      <p:ext uri="{BB962C8B-B14F-4D97-AF65-F5344CB8AC3E}">
        <p14:creationId xmlns:p14="http://schemas.microsoft.com/office/powerpoint/2010/main" val="1031496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CB54877-1BF7-8871-CFC2-DC8B7A51F6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69F62D-71EE-5970-35B6-2D246850BA5E}"/>
              </a:ext>
            </a:extLst>
          </p:cNvPr>
          <p:cNvSpPr>
            <a:spLocks noGrp="1"/>
          </p:cNvSpPr>
          <p:nvPr>
            <p:ph type="title"/>
          </p:nvPr>
        </p:nvSpPr>
        <p:spPr>
          <a:xfrm>
            <a:off x="566803" y="365125"/>
            <a:ext cx="11194093" cy="1346439"/>
          </a:xfrm>
        </p:spPr>
        <p:txBody>
          <a:bodyPr anchor="ctr">
            <a:normAutofit/>
          </a:bodyPr>
          <a:lstStyle/>
          <a:p>
            <a:r>
              <a:rPr lang="en-US" sz="4000"/>
              <a:t>Social &amp; Mental Health Needs of Clients &amp; Families</a:t>
            </a:r>
            <a:endParaRPr lang="en-US" sz="4000">
              <a:ea typeface="Calibri"/>
              <a:cs typeface="Calibri"/>
            </a:endParaRPr>
          </a:p>
        </p:txBody>
      </p:sp>
      <p:sp>
        <p:nvSpPr>
          <p:cNvPr id="3" name="Content Placeholder 2">
            <a:extLst>
              <a:ext uri="{FF2B5EF4-FFF2-40B4-BE49-F238E27FC236}">
                <a16:creationId xmlns:a16="http://schemas.microsoft.com/office/drawing/2014/main" id="{65E4BB36-2AF6-1A7E-F054-E51B33FAA18C}"/>
              </a:ext>
            </a:extLst>
          </p:cNvPr>
          <p:cNvSpPr>
            <a:spLocks noGrp="1"/>
          </p:cNvSpPr>
          <p:nvPr>
            <p:ph sz="half" idx="1"/>
          </p:nvPr>
        </p:nvSpPr>
        <p:spPr>
          <a:xfrm>
            <a:off x="566803" y="1825625"/>
            <a:ext cx="5891407" cy="4351338"/>
          </a:xfrm>
        </p:spPr>
        <p:txBody>
          <a:bodyPr vert="horz" lIns="91440" tIns="45720" rIns="91440" bIns="45720" rtlCol="0" anchor="t">
            <a:normAutofit/>
          </a:bodyPr>
          <a:lstStyle/>
          <a:p>
            <a:pPr marL="0" indent="0">
              <a:buNone/>
            </a:pPr>
            <a:r>
              <a:rPr lang="en-US" b="1"/>
              <a:t>Trauma-Informed Care:</a:t>
            </a:r>
            <a:r>
              <a:rPr lang="en-US" b="0"/>
              <a:t> An approach to healthcare that recognizes the impact of trauma and creates a safe, supportive, and empowering setting to avoid re-traumatization and promote healing</a:t>
            </a:r>
            <a:endParaRPr lang="en-US"/>
          </a:p>
        </p:txBody>
      </p:sp>
      <p:pic>
        <p:nvPicPr>
          <p:cNvPr id="4" name="Picture 3" descr="A person sitting in a doorway&#10;&#10;AI-generated content may be incorrect.">
            <a:extLst>
              <a:ext uri="{FF2B5EF4-FFF2-40B4-BE49-F238E27FC236}">
                <a16:creationId xmlns:a16="http://schemas.microsoft.com/office/drawing/2014/main" id="{3B23742D-BE38-D8DD-3A0A-DD19452ED5B6}"/>
              </a:ext>
            </a:extLst>
          </p:cNvPr>
          <p:cNvPicPr>
            <a:picLocks noChangeAspect="1"/>
          </p:cNvPicPr>
          <p:nvPr/>
        </p:nvPicPr>
        <p:blipFill>
          <a:blip r:embed="rId3"/>
          <a:stretch>
            <a:fillRect/>
          </a:stretch>
        </p:blipFill>
        <p:spPr>
          <a:xfrm>
            <a:off x="6558419" y="1828549"/>
            <a:ext cx="5181600" cy="3886202"/>
          </a:xfrm>
          <a:prstGeom prst="rect">
            <a:avLst/>
          </a:prstGeom>
          <a:ln>
            <a:noFill/>
          </a:ln>
          <a:effectLst>
            <a:outerShdw blurRad="292100" dist="139700" dir="2700000" algn="tl" rotWithShape="0">
              <a:srgbClr val="333333">
                <a:alpha val="65000"/>
              </a:srgbClr>
            </a:outerShdw>
          </a:effectLst>
        </p:spPr>
      </p:pic>
    </p:spTree>
    <p:custDataLst>
      <p:tags r:id="rId1"/>
    </p:custDataLst>
    <p:extLst>
      <p:ext uri="{BB962C8B-B14F-4D97-AF65-F5344CB8AC3E}">
        <p14:creationId xmlns:p14="http://schemas.microsoft.com/office/powerpoint/2010/main" val="32682231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E1D65-D5C8-309B-26F9-7EDB41FF9BD9}"/>
              </a:ext>
            </a:extLst>
          </p:cNvPr>
          <p:cNvSpPr>
            <a:spLocks noGrp="1"/>
          </p:cNvSpPr>
          <p:nvPr>
            <p:ph type="title"/>
          </p:nvPr>
        </p:nvSpPr>
        <p:spPr/>
        <p:txBody>
          <a:bodyPr/>
          <a:lstStyle/>
          <a:p>
            <a:r>
              <a:rPr lang="en-US">
                <a:ea typeface="Calibri"/>
                <a:cs typeface="Calibri"/>
              </a:rPr>
              <a:t>Principals of Trauma-Informed Care</a:t>
            </a:r>
            <a:endParaRPr lang="en-US"/>
          </a:p>
        </p:txBody>
      </p:sp>
      <p:sp>
        <p:nvSpPr>
          <p:cNvPr id="3" name="Content Placeholder 2">
            <a:extLst>
              <a:ext uri="{FF2B5EF4-FFF2-40B4-BE49-F238E27FC236}">
                <a16:creationId xmlns:a16="http://schemas.microsoft.com/office/drawing/2014/main" id="{6E12C88E-DDB3-55DE-BDC7-68527FCAD0E9}"/>
              </a:ext>
            </a:extLst>
          </p:cNvPr>
          <p:cNvSpPr>
            <a:spLocks noGrp="1"/>
          </p:cNvSpPr>
          <p:nvPr>
            <p:ph idx="1"/>
          </p:nvPr>
        </p:nvSpPr>
        <p:spPr>
          <a:xfrm>
            <a:off x="389350" y="1710802"/>
            <a:ext cx="11517682" cy="4925447"/>
          </a:xfrm>
        </p:spPr>
        <p:txBody>
          <a:bodyPr vert="horz" lIns="91440" tIns="45720" rIns="91440" bIns="45720" rtlCol="0" anchor="t">
            <a:noAutofit/>
          </a:bodyPr>
          <a:lstStyle/>
          <a:p>
            <a:pPr lvl="1" indent="0">
              <a:buNone/>
            </a:pPr>
            <a:r>
              <a:rPr lang="en-US" b="1">
                <a:solidFill>
                  <a:srgbClr val="002060"/>
                </a:solidFill>
                <a:ea typeface="Calibri"/>
                <a:cs typeface="Calibri"/>
              </a:rPr>
              <a:t>Safety: </a:t>
            </a:r>
            <a:r>
              <a:rPr lang="en-US">
                <a:solidFill>
                  <a:srgbClr val="002060"/>
                </a:solidFill>
                <a:ea typeface="Calibri"/>
                <a:cs typeface="Calibri"/>
              </a:rPr>
              <a:t>Provide a physically and psychologically safe environment for clients</a:t>
            </a:r>
            <a:endParaRPr lang="en-US"/>
          </a:p>
          <a:p>
            <a:pPr lvl="1" indent="0">
              <a:buNone/>
            </a:pPr>
            <a:r>
              <a:rPr lang="en-US" b="1">
                <a:solidFill>
                  <a:srgbClr val="002060"/>
                </a:solidFill>
                <a:ea typeface="Calibri"/>
                <a:cs typeface="Calibri"/>
              </a:rPr>
              <a:t>Trustworthiness &amp; transparency: </a:t>
            </a:r>
            <a:r>
              <a:rPr lang="en-US">
                <a:solidFill>
                  <a:srgbClr val="002060"/>
                </a:solidFill>
                <a:ea typeface="Calibri"/>
                <a:cs typeface="Calibri"/>
              </a:rPr>
              <a:t>Be reliable, keep promises, be clear and open with communication</a:t>
            </a:r>
          </a:p>
          <a:p>
            <a:pPr lvl="1" indent="0">
              <a:buNone/>
            </a:pPr>
            <a:r>
              <a:rPr lang="en-US" b="1">
                <a:solidFill>
                  <a:srgbClr val="002060"/>
                </a:solidFill>
                <a:ea typeface="Calibri"/>
                <a:cs typeface="Calibri"/>
              </a:rPr>
              <a:t>Peer support: </a:t>
            </a:r>
            <a:r>
              <a:rPr lang="en-US">
                <a:solidFill>
                  <a:srgbClr val="002060"/>
                </a:solidFill>
                <a:ea typeface="Calibri"/>
                <a:cs typeface="Calibri"/>
              </a:rPr>
              <a:t>Encourage connections with others who have similar experiences (support groups)</a:t>
            </a:r>
          </a:p>
          <a:p>
            <a:pPr lvl="1" indent="0">
              <a:buNone/>
            </a:pPr>
            <a:r>
              <a:rPr lang="en-US" b="1">
                <a:solidFill>
                  <a:srgbClr val="002060"/>
                </a:solidFill>
                <a:ea typeface="Calibri"/>
                <a:cs typeface="Calibri"/>
              </a:rPr>
              <a:t>Collaboration:</a:t>
            </a:r>
            <a:r>
              <a:rPr lang="en-US">
                <a:solidFill>
                  <a:srgbClr val="002060"/>
                </a:solidFill>
                <a:ea typeface="Calibri"/>
                <a:cs typeface="Calibri"/>
              </a:rPr>
              <a:t> Shared decision making to equalize power dynamics between providers, other healthcare professionals, and clients</a:t>
            </a:r>
          </a:p>
          <a:p>
            <a:pPr lvl="1" indent="0">
              <a:buNone/>
            </a:pPr>
            <a:r>
              <a:rPr lang="en-US" b="1">
                <a:solidFill>
                  <a:srgbClr val="002060"/>
                </a:solidFill>
                <a:ea typeface="Calibri"/>
                <a:cs typeface="Calibri"/>
              </a:rPr>
              <a:t>Empowerment: </a:t>
            </a:r>
            <a:r>
              <a:rPr lang="en-US">
                <a:solidFill>
                  <a:srgbClr val="002060"/>
                </a:solidFill>
                <a:ea typeface="Calibri"/>
                <a:cs typeface="Calibri"/>
              </a:rPr>
              <a:t>Identify strengths and promote autonomy by offering choices and supporting self-determination in care</a:t>
            </a:r>
          </a:p>
          <a:p>
            <a:pPr lvl="1" indent="0">
              <a:buNone/>
            </a:pPr>
            <a:r>
              <a:rPr lang="en-US" b="1">
                <a:solidFill>
                  <a:srgbClr val="002060"/>
                </a:solidFill>
                <a:ea typeface="Calibri"/>
                <a:cs typeface="Calibri"/>
              </a:rPr>
              <a:t>Cultural, historical, and gender sensitivity: </a:t>
            </a:r>
            <a:r>
              <a:rPr lang="en-US">
                <a:solidFill>
                  <a:srgbClr val="002060"/>
                </a:solidFill>
                <a:ea typeface="Calibri"/>
                <a:cs typeface="Calibri"/>
              </a:rPr>
              <a:t>Provide care with consideration to diverse backgrounds and avoid perpetuating trauma</a:t>
            </a:r>
          </a:p>
          <a:p>
            <a:pPr marL="457200" indent="-457200">
              <a:buChar char="•"/>
            </a:pPr>
            <a:endParaRPr lang="en-US" sz="2400">
              <a:solidFill>
                <a:srgbClr val="002060"/>
              </a:solidFill>
              <a:ea typeface="Calibri"/>
              <a:cs typeface="Calibri"/>
            </a:endParaRPr>
          </a:p>
        </p:txBody>
      </p:sp>
    </p:spTree>
    <p:extLst>
      <p:ext uri="{BB962C8B-B14F-4D97-AF65-F5344CB8AC3E}">
        <p14:creationId xmlns:p14="http://schemas.microsoft.com/office/powerpoint/2010/main" val="487711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5D2AD-A848-B3F2-0993-7D5770E5E4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9F19B5-9C48-0813-DA4C-5017C4B9C256}"/>
              </a:ext>
            </a:extLst>
          </p:cNvPr>
          <p:cNvSpPr>
            <a:spLocks noGrp="1"/>
          </p:cNvSpPr>
          <p:nvPr>
            <p:ph type="title"/>
          </p:nvPr>
        </p:nvSpPr>
        <p:spPr>
          <a:xfrm>
            <a:off x="838200" y="264541"/>
            <a:ext cx="10515600" cy="704723"/>
          </a:xfrm>
        </p:spPr>
        <p:txBody>
          <a:bodyPr/>
          <a:lstStyle/>
          <a:p>
            <a:pPr algn="ctr"/>
            <a:r>
              <a:rPr lang="en-US"/>
              <a:t>Vocabulary List</a:t>
            </a:r>
          </a:p>
        </p:txBody>
      </p:sp>
      <p:sp>
        <p:nvSpPr>
          <p:cNvPr id="3" name="Content Placeholder 2">
            <a:extLst>
              <a:ext uri="{FF2B5EF4-FFF2-40B4-BE49-F238E27FC236}">
                <a16:creationId xmlns:a16="http://schemas.microsoft.com/office/drawing/2014/main" id="{A644C296-C73C-BBFC-8DF6-971403B07893}"/>
              </a:ext>
            </a:extLst>
          </p:cNvPr>
          <p:cNvSpPr>
            <a:spLocks noGrp="1"/>
          </p:cNvSpPr>
          <p:nvPr>
            <p:ph idx="1"/>
          </p:nvPr>
        </p:nvSpPr>
        <p:spPr>
          <a:xfrm>
            <a:off x="585216" y="1084759"/>
            <a:ext cx="11265408" cy="5498938"/>
          </a:xfrm>
        </p:spPr>
        <p:txBody>
          <a:bodyPr vert="horz" lIns="91440" tIns="45720" rIns="91440" bIns="45720" rtlCol="0" anchor="t">
            <a:normAutofit/>
          </a:bodyPr>
          <a:lstStyle/>
          <a:p>
            <a:pPr>
              <a:spcAft>
                <a:spcPts val="800"/>
              </a:spcAft>
            </a:pPr>
            <a:r>
              <a:rPr lang="en-US" sz="2400"/>
              <a:t>Self Actualization: </a:t>
            </a:r>
            <a:r>
              <a:rPr lang="en-US" sz="2400" b="0"/>
              <a:t>Needs defined as the achievement of one’s greatest potential</a:t>
            </a:r>
            <a:endParaRPr lang="en-US" sz="2400" b="0">
              <a:ea typeface="Calibri"/>
              <a:cs typeface="Calibri"/>
            </a:endParaRPr>
          </a:p>
          <a:p>
            <a:pPr>
              <a:spcAft>
                <a:spcPts val="1000"/>
              </a:spcAft>
            </a:pPr>
            <a:r>
              <a:rPr lang="en-US" sz="2400"/>
              <a:t>Self Esteem: </a:t>
            </a:r>
            <a:r>
              <a:rPr lang="en-US" sz="2400" b="0"/>
              <a:t>An individuals’ opinion of him or herself</a:t>
            </a:r>
            <a:endParaRPr lang="en-US" sz="2400" b="0">
              <a:ea typeface="Calibri"/>
              <a:cs typeface="Calibri"/>
            </a:endParaRPr>
          </a:p>
          <a:p>
            <a:pPr>
              <a:spcAft>
                <a:spcPts val="1000"/>
              </a:spcAft>
            </a:pPr>
            <a:r>
              <a:rPr lang="en-US" sz="2400"/>
              <a:t>Stages of Dying: </a:t>
            </a:r>
            <a:r>
              <a:rPr lang="en-US" sz="2400" b="0"/>
              <a:t>Stages that a dying person may experience as they face their own death. The 5 stages of dying are denial, anger, bargaining, depression, acceptance.</a:t>
            </a:r>
            <a:endParaRPr lang="en-US" sz="2400" b="0">
              <a:ea typeface="Calibri"/>
              <a:cs typeface="Calibri"/>
            </a:endParaRPr>
          </a:p>
          <a:p>
            <a:r>
              <a:rPr lang="en-US" sz="2400"/>
              <a:t>Stressors: </a:t>
            </a:r>
            <a:r>
              <a:rPr lang="en-US" sz="2400" b="0"/>
              <a:t>Any cause of stress to the individual</a:t>
            </a:r>
            <a:endParaRPr lang="en-US" sz="2400" b="0">
              <a:ea typeface="Calibri"/>
              <a:cs typeface="Calibri"/>
            </a:endParaRPr>
          </a:p>
          <a:p>
            <a:endParaRPr lang="en-US" sz="2400">
              <a:ea typeface="Calibri"/>
              <a:cs typeface="Calibri"/>
            </a:endParaRPr>
          </a:p>
        </p:txBody>
      </p:sp>
    </p:spTree>
    <p:extLst>
      <p:ext uri="{BB962C8B-B14F-4D97-AF65-F5344CB8AC3E}">
        <p14:creationId xmlns:p14="http://schemas.microsoft.com/office/powerpoint/2010/main" val="3119939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0A49D-B272-C077-4276-5065E46AC190}"/>
              </a:ext>
            </a:extLst>
          </p:cNvPr>
          <p:cNvSpPr>
            <a:spLocks noGrp="1"/>
          </p:cNvSpPr>
          <p:nvPr>
            <p:ph type="title"/>
          </p:nvPr>
        </p:nvSpPr>
        <p:spPr/>
        <p:txBody>
          <a:bodyPr>
            <a:normAutofit/>
          </a:bodyPr>
          <a:lstStyle/>
          <a:p>
            <a:r>
              <a:rPr lang="en-US">
                <a:ea typeface="Calibri"/>
                <a:cs typeface="Calibri"/>
              </a:rPr>
              <a:t>Post Traumatic Stress Disorder (PTSD)</a:t>
            </a:r>
            <a:endParaRPr lang="en-US"/>
          </a:p>
        </p:txBody>
      </p:sp>
      <p:sp>
        <p:nvSpPr>
          <p:cNvPr id="3" name="Content Placeholder 2">
            <a:extLst>
              <a:ext uri="{FF2B5EF4-FFF2-40B4-BE49-F238E27FC236}">
                <a16:creationId xmlns:a16="http://schemas.microsoft.com/office/drawing/2014/main" id="{B4A1FD1C-6602-A2AE-0E94-7153520D561C}"/>
              </a:ext>
            </a:extLst>
          </p:cNvPr>
          <p:cNvSpPr>
            <a:spLocks noGrp="1"/>
          </p:cNvSpPr>
          <p:nvPr>
            <p:ph idx="1"/>
          </p:nvPr>
        </p:nvSpPr>
        <p:spPr>
          <a:xfrm>
            <a:off x="481314" y="1902790"/>
            <a:ext cx="9464232" cy="4351338"/>
          </a:xfrm>
        </p:spPr>
        <p:txBody>
          <a:bodyPr vert="horz" lIns="91440" tIns="45720" rIns="91440" bIns="45720" rtlCol="0" anchor="t">
            <a:normAutofit/>
          </a:bodyPr>
          <a:lstStyle/>
          <a:p>
            <a:r>
              <a:rPr lang="en-US" b="0">
                <a:ea typeface="Calibri"/>
                <a:cs typeface="Calibri"/>
              </a:rPr>
              <a:t>A mental health disorder resulting from a life-threatening event.</a:t>
            </a:r>
            <a:endParaRPr lang="en-US"/>
          </a:p>
          <a:p>
            <a:r>
              <a:rPr lang="en-US" b="0">
                <a:ea typeface="Calibri"/>
                <a:cs typeface="Calibri"/>
              </a:rPr>
              <a:t>Examples include: </a:t>
            </a:r>
            <a:endParaRPr lang="en-US">
              <a:ea typeface="Calibri"/>
              <a:cs typeface="Calibri"/>
            </a:endParaRPr>
          </a:p>
          <a:p>
            <a:pPr marL="457200" indent="-457200">
              <a:buChar char="•"/>
            </a:pPr>
            <a:r>
              <a:rPr lang="en-US" b="0">
                <a:ea typeface="Calibri"/>
                <a:cs typeface="Calibri"/>
              </a:rPr>
              <a:t>Returning from war</a:t>
            </a:r>
          </a:p>
          <a:p>
            <a:pPr marL="457200" indent="-457200">
              <a:buChar char="•"/>
            </a:pPr>
            <a:r>
              <a:rPr lang="en-US" b="0">
                <a:ea typeface="Calibri"/>
                <a:cs typeface="Calibri"/>
              </a:rPr>
              <a:t>Sexual and physical assault/rape</a:t>
            </a:r>
          </a:p>
          <a:p>
            <a:pPr marL="457200" indent="-457200">
              <a:buChar char="•"/>
            </a:pPr>
            <a:r>
              <a:rPr lang="en-US" b="0">
                <a:ea typeface="Calibri"/>
                <a:cs typeface="Calibri"/>
              </a:rPr>
              <a:t>Natural disasters</a:t>
            </a:r>
          </a:p>
          <a:p>
            <a:pPr marL="1143000" lvl="1" indent="-457200">
              <a:buFont typeface="Courier New" panose="020B0604020202020204" pitchFamily="34" charset="0"/>
              <a:buChar char="o"/>
            </a:pPr>
            <a:r>
              <a:rPr lang="en-US" b="0">
                <a:ea typeface="Calibri"/>
                <a:cs typeface="Calibri"/>
              </a:rPr>
              <a:t>Floods, tornadoes, fire, etc</a:t>
            </a:r>
            <a:r>
              <a:rPr lang="en-US">
                <a:ea typeface="Calibri"/>
                <a:cs typeface="Calibri"/>
              </a:rPr>
              <a:t>.</a:t>
            </a:r>
          </a:p>
          <a:p>
            <a:pPr marL="457200" indent="-457200">
              <a:buChar char="•"/>
            </a:pPr>
            <a:endParaRPr lang="en-US" b="0">
              <a:ea typeface="Calibri"/>
              <a:cs typeface="Calibri"/>
            </a:endParaRPr>
          </a:p>
        </p:txBody>
      </p:sp>
      <p:pic>
        <p:nvPicPr>
          <p:cNvPr id="6" name="Picture 5" descr="A large pile of debris in a neighborhood&#10;&#10;AI-generated content may be incorrect.">
            <a:extLst>
              <a:ext uri="{FF2B5EF4-FFF2-40B4-BE49-F238E27FC236}">
                <a16:creationId xmlns:a16="http://schemas.microsoft.com/office/drawing/2014/main" id="{6F73385C-C187-A45D-E7DB-4AD2242FB26C}"/>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6952863" y="2599553"/>
            <a:ext cx="4752975" cy="3162300"/>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A749A451-A824-F5B2-5627-5F86AB1D7B9D}"/>
              </a:ext>
            </a:extLst>
          </p:cNvPr>
          <p:cNvSpPr txBox="1"/>
          <p:nvPr/>
        </p:nvSpPr>
        <p:spPr>
          <a:xfrm>
            <a:off x="6952864" y="5761853"/>
            <a:ext cx="4752975" cy="317500"/>
          </a:xfrm>
          <a:prstGeom prst="rect">
            <a:avLst/>
          </a:prstGeom>
        </p:spPr>
        <p:txBody>
          <a:bodyPr lIns="91440" tIns="45720" rIns="91440" bIns="45720" anchor="t">
            <a:normAutofit fontScale="85000" lnSpcReduction="10000"/>
          </a:bodyPr>
          <a:lstStyle/>
          <a:p>
            <a:r>
              <a:rPr lang="en-US" dirty="0" err="1"/>
              <a:t>ThePhoto</a:t>
            </a:r>
            <a:r>
              <a:rPr lang="en-US" dirty="0"/>
              <a:t> by </a:t>
            </a:r>
            <a:r>
              <a:rPr lang="en-US" dirty="0" err="1"/>
              <a:t>PhotoAuthor</a:t>
            </a:r>
            <a:r>
              <a:rPr lang="en-US" dirty="0"/>
              <a:t> is licensed under CCYYSA.</a:t>
            </a:r>
          </a:p>
        </p:txBody>
      </p:sp>
    </p:spTree>
    <p:extLst>
      <p:ext uri="{BB962C8B-B14F-4D97-AF65-F5344CB8AC3E}">
        <p14:creationId xmlns:p14="http://schemas.microsoft.com/office/powerpoint/2010/main" val="3670344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6366" y="1591825"/>
            <a:ext cx="7625395" cy="5263837"/>
          </a:xfrm>
        </p:spPr>
        <p:txBody>
          <a:bodyPr vert="horz" lIns="91440" tIns="45720" rIns="91440" bIns="45720" rtlCol="0" anchor="t">
            <a:normAutofit fontScale="92500" lnSpcReduction="10000"/>
          </a:bodyPr>
          <a:lstStyle/>
          <a:p>
            <a:pPr marL="457200" indent="-457200">
              <a:buClrTx/>
              <a:buFont typeface="Arial" panose="020B0604020202020204" pitchFamily="34" charset="0"/>
              <a:buChar char="•"/>
            </a:pPr>
            <a:r>
              <a:rPr lang="en-US" sz="2400" b="0">
                <a:latin typeface="Calibri"/>
                <a:ea typeface="Calibri"/>
                <a:cs typeface="Arial"/>
              </a:rPr>
              <a:t>Clinical Depression</a:t>
            </a:r>
          </a:p>
          <a:p>
            <a:pPr lvl="1"/>
            <a:r>
              <a:rPr lang="en-US" sz="2000"/>
              <a:t>A chemical imbalance in the brain causing persistent sadness and loss of interest</a:t>
            </a:r>
            <a:endParaRPr lang="en-US" sz="2000">
              <a:ea typeface="Calibri"/>
              <a:cs typeface="Calibri"/>
            </a:endParaRPr>
          </a:p>
          <a:p>
            <a:pPr lvl="1"/>
            <a:r>
              <a:rPr lang="en-US" sz="2000"/>
              <a:t>Video on Depression-client perspective: </a:t>
            </a:r>
            <a:r>
              <a:rPr lang="en-US" sz="1200"/>
              <a:t>(11 </a:t>
            </a:r>
            <a:r>
              <a:rPr lang="en-US" sz="1200" err="1"/>
              <a:t>mn</a:t>
            </a:r>
            <a:r>
              <a:rPr lang="en-US" sz="1200"/>
              <a:t>)</a:t>
            </a:r>
            <a:r>
              <a:rPr lang="en-US" sz="2000"/>
              <a:t>  </a:t>
            </a:r>
            <a:r>
              <a:rPr lang="en-US" sz="1300">
                <a:hlinkClick r:id="rId3"/>
              </a:rPr>
              <a:t>https://www.youtube.com/watch?v=-Qe8cR4Jl10&amp;feature=youtu.be</a:t>
            </a:r>
            <a:r>
              <a:rPr lang="en-US" sz="1300"/>
              <a:t> </a:t>
            </a:r>
            <a:endParaRPr lang="en-US" sz="1300">
              <a:ea typeface="Calibri"/>
              <a:cs typeface="Calibri"/>
            </a:endParaRPr>
          </a:p>
          <a:p>
            <a:pPr marL="457200" indent="-457200">
              <a:buClrTx/>
              <a:buFont typeface="Arial" panose="020B0604020202020204" pitchFamily="34" charset="0"/>
              <a:buChar char="•"/>
            </a:pPr>
            <a:r>
              <a:rPr lang="en-US" sz="2400" b="0">
                <a:latin typeface="Calibri"/>
                <a:ea typeface="Calibri"/>
                <a:cs typeface="Arial"/>
              </a:rPr>
              <a:t>Schizophrenia</a:t>
            </a:r>
          </a:p>
          <a:p>
            <a:pPr lvl="1"/>
            <a:r>
              <a:rPr lang="en-US" sz="2000"/>
              <a:t>A chemical imbalance in the brain affecting perception of reality and causing psychotic behavior such as hallucinations, delusions (false beliefs), and disorganized thinking.</a:t>
            </a:r>
            <a:endParaRPr lang="en-US" sz="2000">
              <a:ea typeface="Calibri"/>
              <a:cs typeface="Calibri"/>
            </a:endParaRPr>
          </a:p>
          <a:p>
            <a:pPr lvl="1"/>
            <a:r>
              <a:rPr lang="en-US" sz="2000"/>
              <a:t>Video on Schizophrenia-client perspective: </a:t>
            </a:r>
            <a:r>
              <a:rPr lang="en-US" sz="1200"/>
              <a:t>(3 </a:t>
            </a:r>
            <a:r>
              <a:rPr lang="en-US" sz="1200" err="1"/>
              <a:t>mn</a:t>
            </a:r>
            <a:r>
              <a:rPr lang="en-US" sz="1200"/>
              <a:t>)  </a:t>
            </a:r>
            <a:r>
              <a:rPr lang="en-US" sz="1300">
                <a:hlinkClick r:id="rId4"/>
              </a:rPr>
              <a:t>https://www.youtube.com/watch?v=9mdSYKqccpo</a:t>
            </a:r>
            <a:r>
              <a:rPr lang="en-US" sz="1300"/>
              <a:t> </a:t>
            </a:r>
            <a:endParaRPr lang="en-US" sz="1300">
              <a:ea typeface="Calibri"/>
              <a:cs typeface="Calibri"/>
            </a:endParaRPr>
          </a:p>
          <a:p>
            <a:pPr marL="457200" indent="-457200">
              <a:buClrTx/>
              <a:buFont typeface="Arial" panose="020B0604020202020204" pitchFamily="34" charset="0"/>
              <a:buChar char="•"/>
            </a:pPr>
            <a:r>
              <a:rPr lang="en-US" sz="2400" b="0">
                <a:latin typeface="Calibri"/>
                <a:ea typeface="Calibri"/>
                <a:cs typeface="Arial"/>
              </a:rPr>
              <a:t>Bipolar Disorder</a:t>
            </a:r>
          </a:p>
          <a:p>
            <a:pPr lvl="1"/>
            <a:r>
              <a:rPr lang="en-US" sz="2000">
                <a:effectLst/>
                <a:latin typeface="Calibri"/>
                <a:ea typeface="Calibri"/>
                <a:cs typeface="Times New Roman"/>
              </a:rPr>
              <a:t>A chemical imbalance in the brain that causes extreme fluctuations in mood.</a:t>
            </a:r>
          </a:p>
          <a:p>
            <a:pPr lvl="1">
              <a:spcBef>
                <a:spcPts val="1200"/>
              </a:spcBef>
              <a:spcAft>
                <a:spcPts val="1400"/>
              </a:spcAft>
            </a:pPr>
            <a:r>
              <a:rPr lang="en-US" sz="2000">
                <a:effectLst/>
                <a:latin typeface="Calibri"/>
                <a:ea typeface="Calibri"/>
                <a:cs typeface="Times New Roman"/>
              </a:rPr>
              <a:t>Videos on Bipolar-client and family perspective:                      </a:t>
            </a:r>
            <a:r>
              <a:rPr lang="en-US" sz="2000">
                <a:latin typeface="Calibri"/>
                <a:ea typeface="Calibri"/>
                <a:cs typeface="Times New Roman"/>
              </a:rPr>
              <a:t> </a:t>
            </a:r>
            <a:r>
              <a:rPr lang="en-US" sz="2000">
                <a:effectLst/>
                <a:latin typeface="Calibri"/>
                <a:ea typeface="Calibri"/>
                <a:cs typeface="Times New Roman"/>
              </a:rPr>
              <a:t> </a:t>
            </a:r>
            <a:r>
              <a:rPr lang="en-US" sz="2000">
                <a:latin typeface="Calibri"/>
                <a:ea typeface="Calibri"/>
                <a:cs typeface="Times New Roman"/>
              </a:rPr>
              <a:t> </a:t>
            </a:r>
            <a:r>
              <a:rPr lang="en-US" sz="1200">
                <a:effectLst/>
                <a:latin typeface="Calibri"/>
                <a:ea typeface="Calibri"/>
                <a:cs typeface="Times New Roman"/>
              </a:rPr>
              <a:t>  </a:t>
            </a:r>
            <a:r>
              <a:rPr lang="en-US" sz="1300" u="sng">
                <a:solidFill>
                  <a:srgbClr val="0000FF"/>
                </a:solidFill>
                <a:effectLst/>
                <a:latin typeface="Calibri"/>
                <a:ea typeface="Calibri"/>
                <a:cs typeface="Times New Roman"/>
                <a:hlinkClick r:id="rId5"/>
              </a:rPr>
              <a:t>https://www.youtube.com/watch?v=nWnjhhz4DbE</a:t>
            </a:r>
            <a:r>
              <a:rPr lang="en-US" sz="1300" u="sng">
                <a:solidFill>
                  <a:srgbClr val="0000FF"/>
                </a:solidFill>
                <a:effectLst/>
                <a:latin typeface="Calibri"/>
                <a:ea typeface="Calibri"/>
                <a:cs typeface="Times New Roman"/>
              </a:rPr>
              <a:t> </a:t>
            </a:r>
            <a:r>
              <a:rPr lang="en-US" sz="1300">
                <a:solidFill>
                  <a:srgbClr val="0000FF"/>
                </a:solidFill>
                <a:effectLst/>
                <a:latin typeface="Calibri"/>
                <a:ea typeface="Calibri"/>
                <a:cs typeface="Times New Roman"/>
              </a:rPr>
              <a:t>   </a:t>
            </a:r>
            <a:r>
              <a:rPr lang="en-US" sz="1100">
                <a:solidFill>
                  <a:srgbClr val="0000FF"/>
                </a:solidFill>
                <a:effectLst/>
                <a:latin typeface="Calibri"/>
                <a:ea typeface="Calibri"/>
                <a:cs typeface="Times New Roman"/>
              </a:rPr>
              <a:t> </a:t>
            </a:r>
            <a:r>
              <a:rPr lang="en-US" sz="1100">
                <a:solidFill>
                  <a:srgbClr val="0000FF"/>
                </a:solidFill>
                <a:latin typeface="Calibri"/>
                <a:ea typeface="Calibri"/>
                <a:cs typeface="Times New Roman"/>
              </a:rPr>
              <a:t>(5 </a:t>
            </a:r>
            <a:r>
              <a:rPr lang="en-US" sz="1100" err="1">
                <a:solidFill>
                  <a:srgbClr val="0000FF"/>
                </a:solidFill>
                <a:latin typeface="Calibri"/>
                <a:ea typeface="Calibri"/>
                <a:cs typeface="Times New Roman"/>
              </a:rPr>
              <a:t>mn</a:t>
            </a:r>
            <a:r>
              <a:rPr lang="en-US" sz="1100">
                <a:solidFill>
                  <a:srgbClr val="0000FF"/>
                </a:solidFill>
                <a:latin typeface="Calibri"/>
                <a:ea typeface="Calibri"/>
                <a:cs typeface="Times New Roman"/>
              </a:rPr>
              <a:t>)</a:t>
            </a:r>
            <a:r>
              <a:rPr lang="en-US" sz="1100">
                <a:solidFill>
                  <a:srgbClr val="0000FF"/>
                </a:solidFill>
                <a:effectLst/>
                <a:latin typeface="Calibri"/>
                <a:ea typeface="Calibri"/>
                <a:cs typeface="Times New Roman"/>
              </a:rPr>
              <a:t>   </a:t>
            </a:r>
            <a:r>
              <a:rPr lang="en-US" sz="1300">
                <a:solidFill>
                  <a:srgbClr val="0000FF"/>
                </a:solidFill>
                <a:effectLst/>
                <a:latin typeface="Calibri"/>
                <a:ea typeface="Calibri"/>
                <a:cs typeface="Times New Roman"/>
              </a:rPr>
              <a:t>                                                           </a:t>
            </a:r>
            <a:r>
              <a:rPr lang="en-US" sz="1300">
                <a:solidFill>
                  <a:srgbClr val="0000FF"/>
                </a:solidFill>
                <a:latin typeface="Calibri"/>
                <a:ea typeface="Calibri"/>
                <a:cs typeface="Times New Roman"/>
              </a:rPr>
              <a:t> </a:t>
            </a:r>
            <a:r>
              <a:rPr lang="en-US" sz="1200">
                <a:solidFill>
                  <a:srgbClr val="002060"/>
                </a:solidFill>
                <a:effectLst/>
                <a:latin typeface="Calibri"/>
                <a:ea typeface="Calibri"/>
                <a:cs typeface="Times New Roman"/>
              </a:rPr>
              <a:t> </a:t>
            </a:r>
            <a:r>
              <a:rPr lang="en-US" sz="1300">
                <a:solidFill>
                  <a:srgbClr val="0000FF"/>
                </a:solidFill>
                <a:effectLst/>
                <a:latin typeface="Calibri"/>
                <a:ea typeface="Calibri"/>
                <a:cs typeface="Times New Roman"/>
                <a:hlinkClick r:id="rId6"/>
              </a:rPr>
              <a:t>https://youtu.be/bcWMhgP12Z8?si=kbZ-DXVZGnFwBK6Y</a:t>
            </a:r>
            <a:r>
              <a:rPr lang="en-US" sz="1100">
                <a:solidFill>
                  <a:srgbClr val="0000FF"/>
                </a:solidFill>
                <a:effectLst/>
                <a:latin typeface="Calibri"/>
                <a:ea typeface="Calibri"/>
                <a:cs typeface="Times New Roman"/>
              </a:rPr>
              <a:t> </a:t>
            </a:r>
            <a:r>
              <a:rPr lang="en-US" sz="1100">
                <a:solidFill>
                  <a:srgbClr val="0000FF"/>
                </a:solidFill>
                <a:latin typeface="Calibri"/>
                <a:ea typeface="Calibri"/>
                <a:cs typeface="Times New Roman"/>
              </a:rPr>
              <a:t>(14 </a:t>
            </a:r>
            <a:r>
              <a:rPr lang="en-US" sz="1100" err="1">
                <a:solidFill>
                  <a:srgbClr val="0000FF"/>
                </a:solidFill>
                <a:latin typeface="Calibri"/>
                <a:ea typeface="Calibri"/>
                <a:cs typeface="Times New Roman"/>
              </a:rPr>
              <a:t>mn</a:t>
            </a:r>
            <a:r>
              <a:rPr lang="en-US" sz="1100">
                <a:solidFill>
                  <a:srgbClr val="0000FF"/>
                </a:solidFill>
                <a:latin typeface="Calibri"/>
                <a:ea typeface="Calibri"/>
                <a:cs typeface="Times New Roman"/>
              </a:rPr>
              <a:t>)</a:t>
            </a:r>
            <a:endParaRPr lang="en-US" sz="1100">
              <a:latin typeface="Calibri"/>
              <a:ea typeface="Calibri"/>
              <a:cs typeface="Calibri"/>
            </a:endParaRPr>
          </a:p>
          <a:p>
            <a:pPr marL="1143000" lvl="1" indent="-457200"/>
            <a:endParaRPr lang="en-US" b="0">
              <a:solidFill>
                <a:srgbClr val="003C66"/>
              </a:solidFill>
              <a:latin typeface="Calibri"/>
              <a:ea typeface="Calibri"/>
              <a:cs typeface="Arial"/>
            </a:endParaRPr>
          </a:p>
        </p:txBody>
      </p:sp>
      <p:sp>
        <p:nvSpPr>
          <p:cNvPr id="2" name="Title 1"/>
          <p:cNvSpPr>
            <a:spLocks noGrp="1"/>
          </p:cNvSpPr>
          <p:nvPr>
            <p:ph type="title"/>
          </p:nvPr>
        </p:nvSpPr>
        <p:spPr>
          <a:xfrm>
            <a:off x="516366" y="194152"/>
            <a:ext cx="10364451" cy="1069724"/>
          </a:xfrm>
        </p:spPr>
        <p:txBody>
          <a:bodyPr>
            <a:normAutofit fontScale="90000"/>
          </a:bodyPr>
          <a:lstStyle/>
          <a:p>
            <a:br>
              <a:rPr lang="en-US">
                <a:latin typeface="Arial"/>
                <a:cs typeface="Arial"/>
              </a:rPr>
            </a:br>
            <a:r>
              <a:rPr lang="en-US">
                <a:latin typeface="Calibri"/>
                <a:ea typeface="Calibri"/>
                <a:cs typeface="Arial"/>
              </a:rPr>
              <a:t>Mental Illness</a:t>
            </a:r>
            <a:br>
              <a:rPr lang="en-US">
                <a:latin typeface="Calibri"/>
                <a:cs typeface="Arial"/>
              </a:rPr>
            </a:br>
            <a:endParaRPr lang="en-US">
              <a:latin typeface="Arial"/>
              <a:cs typeface="Arial"/>
            </a:endParaRPr>
          </a:p>
        </p:txBody>
      </p:sp>
      <p:sp>
        <p:nvSpPr>
          <p:cNvPr id="4" name="TextBox 3">
            <a:extLst>
              <a:ext uri="{FF2B5EF4-FFF2-40B4-BE49-F238E27FC236}">
                <a16:creationId xmlns:a16="http://schemas.microsoft.com/office/drawing/2014/main" id="{D5F30B1F-9568-4B2E-8785-ACE9ECE84E22}"/>
              </a:ext>
            </a:extLst>
          </p:cNvPr>
          <p:cNvSpPr txBox="1"/>
          <p:nvPr/>
        </p:nvSpPr>
        <p:spPr>
          <a:xfrm>
            <a:off x="999757" y="1077966"/>
            <a:ext cx="5654112" cy="369332"/>
          </a:xfrm>
          <a:prstGeom prst="rect">
            <a:avLst/>
          </a:prstGeom>
          <a:noFill/>
        </p:spPr>
        <p:txBody>
          <a:bodyPr wrap="none" rtlCol="0">
            <a:spAutoFit/>
          </a:bodyPr>
          <a:lstStyle/>
          <a:p>
            <a:r>
              <a:rPr lang="en-US"/>
              <a:t>Video-Neurotransmitters: </a:t>
            </a:r>
            <a:r>
              <a:rPr lang="en-US">
                <a:hlinkClick r:id="rId7"/>
              </a:rPr>
              <a:t>https://youtu.be/Mz3PIvyu3ew</a:t>
            </a:r>
            <a:r>
              <a:rPr lang="en-US"/>
              <a:t> </a:t>
            </a:r>
          </a:p>
        </p:txBody>
      </p:sp>
      <p:pic>
        <p:nvPicPr>
          <p:cNvPr id="6" name="Picture 5" descr="A green and black text&#10;&#10;Description automatically generated">
            <a:extLst>
              <a:ext uri="{FF2B5EF4-FFF2-40B4-BE49-F238E27FC236}">
                <a16:creationId xmlns:a16="http://schemas.microsoft.com/office/drawing/2014/main" id="{79531933-6EAB-2EBE-549C-21E5D8E60FA4}"/>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8156105" y="2840367"/>
            <a:ext cx="3651106" cy="1910748"/>
          </a:xfrm>
          <a:prstGeom prst="rect">
            <a:avLst/>
          </a:prstGeom>
        </p:spPr>
      </p:pic>
      <p:sp>
        <p:nvSpPr>
          <p:cNvPr id="7" name="TextBox 6">
            <a:extLst>
              <a:ext uri="{FF2B5EF4-FFF2-40B4-BE49-F238E27FC236}">
                <a16:creationId xmlns:a16="http://schemas.microsoft.com/office/drawing/2014/main" id="{982D1A84-763E-14C2-3C6E-F03D497677C5}"/>
              </a:ext>
            </a:extLst>
          </p:cNvPr>
          <p:cNvSpPr txBox="1"/>
          <p:nvPr/>
        </p:nvSpPr>
        <p:spPr>
          <a:xfrm>
            <a:off x="8641720" y="4760762"/>
            <a:ext cx="2863970" cy="230832"/>
          </a:xfrm>
          <a:prstGeom prst="rect">
            <a:avLst/>
          </a:prstGeom>
          <a:noFill/>
        </p:spPr>
        <p:txBody>
          <a:bodyPr wrap="square" rtlCol="0">
            <a:spAutoFit/>
          </a:bodyPr>
          <a:lstStyle/>
          <a:p>
            <a:r>
              <a:rPr lang="en-US" sz="900">
                <a:hlinkClick r:id="rId9" tooltip="https://drdeborahserani.blogspot.com/2017/07/stigma-and-mental-illness.html"/>
              </a:rPr>
              <a:t>This Photo</a:t>
            </a:r>
            <a:r>
              <a:rPr lang="en-US" sz="900"/>
              <a:t> by Unknown Author is licensed under </a:t>
            </a:r>
            <a:r>
              <a:rPr lang="en-US" sz="900">
                <a:hlinkClick r:id="rId10" tooltip="https://creativecommons.org/licenses/by/3.0/"/>
              </a:rPr>
              <a:t>CC BY</a:t>
            </a:r>
            <a:endParaRPr lang="en-US" sz="900"/>
          </a:p>
        </p:txBody>
      </p:sp>
      <p:pic>
        <p:nvPicPr>
          <p:cNvPr id="5" name="Graphic 4" descr="Diving outline">
            <a:extLst>
              <a:ext uri="{FF2B5EF4-FFF2-40B4-BE49-F238E27FC236}">
                <a16:creationId xmlns:a16="http://schemas.microsoft.com/office/drawing/2014/main" id="{D7891D37-485F-7E88-815C-6787EB073AE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1277600" y="-1295"/>
            <a:ext cx="914400" cy="914400"/>
          </a:xfrm>
          <a:prstGeom prst="rect">
            <a:avLst/>
          </a:prstGeom>
        </p:spPr>
      </p:pic>
    </p:spTree>
    <p:custDataLst>
      <p:tags r:id="rId1"/>
    </p:custDataLst>
    <p:extLst>
      <p:ext uri="{BB962C8B-B14F-4D97-AF65-F5344CB8AC3E}">
        <p14:creationId xmlns:p14="http://schemas.microsoft.com/office/powerpoint/2010/main" val="16644944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203526"/>
            <a:ext cx="10672482" cy="3535363"/>
          </a:xfrm>
        </p:spPr>
        <p:txBody>
          <a:bodyPr vert="horz" lIns="91440" tIns="45720" rIns="91440" bIns="45720" rtlCol="0" anchor="t">
            <a:normAutofit/>
          </a:bodyPr>
          <a:lstStyle/>
          <a:p>
            <a:pPr marL="0" indent="0">
              <a:buNone/>
            </a:pPr>
            <a:r>
              <a:rPr lang="en-US" sz="2600">
                <a:latin typeface="Calibri"/>
                <a:ea typeface="Calibri"/>
                <a:cs typeface="Arial"/>
              </a:rPr>
              <a:t>Explain how </a:t>
            </a:r>
            <a:r>
              <a:rPr lang="en-US" sz="2600" b="1">
                <a:latin typeface="Calibri"/>
                <a:ea typeface="Calibri"/>
                <a:cs typeface="Arial"/>
              </a:rPr>
              <a:t>different diseases can influence the functioning, behaviors, and attitudes of individuals </a:t>
            </a:r>
            <a:r>
              <a:rPr lang="en-US" sz="2600">
                <a:latin typeface="Calibri"/>
                <a:ea typeface="Calibri"/>
                <a:cs typeface="Arial"/>
              </a:rPr>
              <a:t>including dementia/Alzheimer’s Disease</a:t>
            </a:r>
            <a:br>
              <a:rPr lang="en-US" sz="2600">
                <a:latin typeface="Calibri"/>
                <a:cs typeface="Arial"/>
              </a:rPr>
            </a:br>
            <a:endParaRPr lang="en-US" sz="2600">
              <a:latin typeface="Calibri"/>
              <a:ea typeface="Calibri"/>
              <a:cs typeface="Arial"/>
            </a:endParaRPr>
          </a:p>
          <a:p>
            <a:pPr marL="457200" lvl="0" indent="-457200">
              <a:buClrTx/>
              <a:buFont typeface="Arial" panose="020B0604020202020204" pitchFamily="34" charset="0"/>
              <a:buChar char="•"/>
            </a:pPr>
            <a:r>
              <a:rPr lang="en-US" sz="2600" b="0">
                <a:latin typeface="Calibri"/>
                <a:ea typeface="Calibri"/>
                <a:cs typeface="Arial"/>
              </a:rPr>
              <a:t>Describe how chronic illness affects individual coping and behaviors.</a:t>
            </a:r>
          </a:p>
          <a:p>
            <a:pPr marL="457200" lvl="0" indent="-457200">
              <a:buClrTx/>
              <a:buFont typeface="Arial" panose="020B0604020202020204" pitchFamily="34" charset="0"/>
              <a:buChar char="•"/>
            </a:pPr>
            <a:r>
              <a:rPr lang="en-US" sz="2600" b="0">
                <a:latin typeface="Calibri"/>
                <a:ea typeface="Calibri"/>
                <a:cs typeface="Arial"/>
              </a:rPr>
              <a:t>Describe how acute illness affects coping and behaviors.</a:t>
            </a:r>
          </a:p>
          <a:p>
            <a:endParaRPr lang="en-US" sz="2600">
              <a:ea typeface="Calibri"/>
              <a:cs typeface="Calibri"/>
            </a:endParaRPr>
          </a:p>
        </p:txBody>
      </p:sp>
      <p:sp>
        <p:nvSpPr>
          <p:cNvPr id="2" name="Title 1"/>
          <p:cNvSpPr>
            <a:spLocks noGrp="1"/>
          </p:cNvSpPr>
          <p:nvPr>
            <p:ph type="title"/>
          </p:nvPr>
        </p:nvSpPr>
        <p:spPr/>
        <p:txBody>
          <a:bodyPr/>
          <a:lstStyle/>
          <a:p>
            <a:r>
              <a:rPr lang="en-US">
                <a:latin typeface="Calibri"/>
                <a:ea typeface="Calibri"/>
                <a:cs typeface="Arial"/>
              </a:rPr>
              <a:t>Competency 4</a:t>
            </a:r>
          </a:p>
        </p:txBody>
      </p:sp>
      <p:pic>
        <p:nvPicPr>
          <p:cNvPr id="7" name="Picture 6" descr="A water droplet falling into a heart shape&#10;&#10;Description automatically generated">
            <a:extLst>
              <a:ext uri="{FF2B5EF4-FFF2-40B4-BE49-F238E27FC236}">
                <a16:creationId xmlns:a16="http://schemas.microsoft.com/office/drawing/2014/main" id="{05466A2F-8977-7478-8354-F330273798B5}"/>
              </a:ext>
            </a:extLst>
          </p:cNvPr>
          <p:cNvPicPr>
            <a:picLocks noChangeAspect="1"/>
          </p:cNvPicPr>
          <p:nvPr/>
        </p:nvPicPr>
        <p:blipFill>
          <a:blip r:embed="rId3">
            <a:alphaModFix amt="11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29425" y="-4698"/>
            <a:ext cx="11858726" cy="6858000"/>
          </a:xfrm>
          <a:prstGeom prst="rect">
            <a:avLst/>
          </a:prstGeom>
        </p:spPr>
      </p:pic>
    </p:spTree>
    <p:custDataLst>
      <p:tags r:id="rId1"/>
    </p:custDataLst>
    <p:extLst>
      <p:ext uri="{BB962C8B-B14F-4D97-AF65-F5344CB8AC3E}">
        <p14:creationId xmlns:p14="http://schemas.microsoft.com/office/powerpoint/2010/main" val="10268521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71256" y="1919492"/>
            <a:ext cx="6884377" cy="3847444"/>
          </a:xfrm>
        </p:spPr>
        <p:txBody>
          <a:bodyPr vert="horz" lIns="91440" tIns="45720" rIns="91440" bIns="45720" rtlCol="0" anchor="t">
            <a:normAutofit/>
          </a:bodyPr>
          <a:lstStyle/>
          <a:p>
            <a:pPr marL="342900" indent="-342900">
              <a:lnSpc>
                <a:spcPct val="110000"/>
              </a:lnSpc>
              <a:buClrTx/>
              <a:buFont typeface="Arial" panose="020B0604020202020204" pitchFamily="34" charset="0"/>
              <a:buChar char="•"/>
            </a:pPr>
            <a:r>
              <a:rPr lang="en-US" sz="2400" b="0">
                <a:latin typeface="Calibri"/>
                <a:ea typeface="Calibri"/>
                <a:cs typeface="Arial"/>
              </a:rPr>
              <a:t>Health problem of long duration</a:t>
            </a:r>
          </a:p>
          <a:p>
            <a:pPr marL="342900" indent="-342900">
              <a:lnSpc>
                <a:spcPct val="110000"/>
              </a:lnSpc>
              <a:buClrTx/>
              <a:buFont typeface="Arial" panose="020B0604020202020204" pitchFamily="34" charset="0"/>
              <a:buChar char="•"/>
            </a:pPr>
            <a:r>
              <a:rPr lang="en-US" sz="2400" b="0">
                <a:latin typeface="Calibri"/>
                <a:ea typeface="Calibri"/>
                <a:cs typeface="Arial"/>
              </a:rPr>
              <a:t>Condition shows little change or slowly gets worse</a:t>
            </a:r>
          </a:p>
          <a:p>
            <a:pPr marL="285750" indent="-285750">
              <a:lnSpc>
                <a:spcPct val="110000"/>
              </a:lnSpc>
              <a:buClrTx/>
              <a:buFont typeface="Arial" panose="020B0604020202020204" pitchFamily="34" charset="0"/>
              <a:buChar char="•"/>
            </a:pPr>
            <a:r>
              <a:rPr lang="en-US" sz="2400" b="0">
                <a:latin typeface="Calibri"/>
                <a:ea typeface="Calibri"/>
                <a:cs typeface="Arial"/>
              </a:rPr>
              <a:t>Affects the person’s ability to meet their needs for self-actualization</a:t>
            </a:r>
          </a:p>
          <a:p>
            <a:pPr marL="285750" indent="-285750">
              <a:lnSpc>
                <a:spcPct val="110000"/>
              </a:lnSpc>
              <a:buClrTx/>
              <a:buFont typeface="Arial" panose="020B0604020202020204" pitchFamily="34" charset="0"/>
              <a:buChar char="•"/>
            </a:pPr>
            <a:r>
              <a:rPr lang="en-US" sz="2400" b="0">
                <a:latin typeface="Calibri"/>
                <a:ea typeface="Calibri"/>
                <a:cs typeface="Arial"/>
              </a:rPr>
              <a:t>Includes stressors that impact the client and family over time</a:t>
            </a:r>
          </a:p>
          <a:p>
            <a:pPr marL="285750" indent="-285750">
              <a:lnSpc>
                <a:spcPct val="110000"/>
              </a:lnSpc>
              <a:buFont typeface="Arial" panose="020B0604020202020204" pitchFamily="34" charset="0"/>
              <a:buChar char="•"/>
            </a:pPr>
            <a:r>
              <a:rPr lang="en-US" sz="2400" b="0">
                <a:latin typeface="Calibri"/>
                <a:ea typeface="Calibri"/>
                <a:cs typeface="Arial"/>
              </a:rPr>
              <a:t>How does chronic illness interfere with achieving self-actualization?</a:t>
            </a:r>
          </a:p>
        </p:txBody>
      </p:sp>
      <p:sp>
        <p:nvSpPr>
          <p:cNvPr id="2" name="Title 1"/>
          <p:cNvSpPr>
            <a:spLocks noGrp="1"/>
          </p:cNvSpPr>
          <p:nvPr>
            <p:ph type="title"/>
          </p:nvPr>
        </p:nvSpPr>
        <p:spPr>
          <a:xfrm>
            <a:off x="763793" y="387686"/>
            <a:ext cx="9309136" cy="1059676"/>
          </a:xfrm>
        </p:spPr>
        <p:txBody>
          <a:bodyPr>
            <a:normAutofit/>
          </a:bodyPr>
          <a:lstStyle/>
          <a:p>
            <a:r>
              <a:rPr lang="en-US">
                <a:latin typeface="Calibri"/>
                <a:ea typeface="Calibri"/>
                <a:cs typeface="Arial"/>
              </a:rPr>
              <a:t>Chronic Illness</a:t>
            </a:r>
          </a:p>
        </p:txBody>
      </p:sp>
      <p:pic>
        <p:nvPicPr>
          <p:cNvPr id="5" name="Picture 4" descr="A hand writing on a transparent screen&#10;&#10;Description automatically generated">
            <a:extLst>
              <a:ext uri="{FF2B5EF4-FFF2-40B4-BE49-F238E27FC236}">
                <a16:creationId xmlns:a16="http://schemas.microsoft.com/office/drawing/2014/main" id="{B866EB26-D51B-FEE1-B216-3FB28161E0AF}"/>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51821" y="1919492"/>
            <a:ext cx="4510323" cy="2818952"/>
          </a:xfrm>
          <a:prstGeom prst="rect">
            <a:avLst/>
          </a:prstGeom>
        </p:spPr>
      </p:pic>
      <p:sp>
        <p:nvSpPr>
          <p:cNvPr id="6" name="TextBox 5">
            <a:extLst>
              <a:ext uri="{FF2B5EF4-FFF2-40B4-BE49-F238E27FC236}">
                <a16:creationId xmlns:a16="http://schemas.microsoft.com/office/drawing/2014/main" id="{E2C65343-5D2C-357C-C226-EAD98C28FE0E}"/>
              </a:ext>
            </a:extLst>
          </p:cNvPr>
          <p:cNvSpPr txBox="1"/>
          <p:nvPr/>
        </p:nvSpPr>
        <p:spPr>
          <a:xfrm>
            <a:off x="451821" y="4738444"/>
            <a:ext cx="3048000" cy="230832"/>
          </a:xfrm>
          <a:prstGeom prst="rect">
            <a:avLst/>
          </a:prstGeom>
          <a:noFill/>
        </p:spPr>
        <p:txBody>
          <a:bodyPr wrap="square" rtlCol="0">
            <a:spAutoFit/>
          </a:bodyPr>
          <a:lstStyle/>
          <a:p>
            <a:r>
              <a:rPr lang="en-US" sz="900">
                <a:hlinkClick r:id="rId5" tooltip="http://www.progressive-charlestown.com/2016/11/one-out-of-two-might-be-you.html"/>
              </a:rPr>
              <a:t>This Photo</a:t>
            </a:r>
            <a:r>
              <a:rPr lang="en-US" sz="900"/>
              <a:t> by Unknown Author is licensed under </a:t>
            </a:r>
            <a:r>
              <a:rPr lang="en-US" sz="900">
                <a:hlinkClick r:id="rId6" tooltip="https://creativecommons.org/licenses/by-sa/3.0/"/>
              </a:rPr>
              <a:t>CC BY-SA</a:t>
            </a:r>
            <a:endParaRPr lang="en-US" sz="900"/>
          </a:p>
        </p:txBody>
      </p:sp>
      <p:pic>
        <p:nvPicPr>
          <p:cNvPr id="7" name="Graphic 7" descr="A lightbulb">
            <a:extLst>
              <a:ext uri="{FF2B5EF4-FFF2-40B4-BE49-F238E27FC236}">
                <a16:creationId xmlns:a16="http://schemas.microsoft.com/office/drawing/2014/main" id="{CE943003-ED5D-7366-26EE-75E241D14EA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15554" y="246730"/>
            <a:ext cx="984504" cy="984504"/>
          </a:xfrm>
          <a:prstGeom prst="rect">
            <a:avLst/>
          </a:prstGeom>
        </p:spPr>
      </p:pic>
    </p:spTree>
    <p:custDataLst>
      <p:tags r:id="rId1"/>
    </p:custDataLst>
    <p:extLst>
      <p:ext uri="{BB962C8B-B14F-4D97-AF65-F5344CB8AC3E}">
        <p14:creationId xmlns:p14="http://schemas.microsoft.com/office/powerpoint/2010/main" val="318125546"/>
      </p:ext>
    </p:extLst>
  </p:cSld>
  <p:clrMapOvr>
    <a:masterClrMapping/>
  </p:clrMapOvr>
  <p:extLst>
    <p:ext uri="{6950BFC3-D8DA-4A85-94F7-54DA5524770B}">
      <p188:commentRel xmlns:p188="http://schemas.microsoft.com/office/powerpoint/2018/8/main" r:id="rId3"/>
    </p:ext>
  </p:extLs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48784" y="2041566"/>
            <a:ext cx="7079269" cy="4351869"/>
          </a:xfrm>
        </p:spPr>
        <p:txBody>
          <a:bodyPr vert="horz" lIns="91440" tIns="45720" rIns="91440" bIns="45720" rtlCol="0" anchor="t">
            <a:normAutofit/>
          </a:bodyPr>
          <a:lstStyle/>
          <a:p>
            <a:pPr marL="457200" indent="-457200">
              <a:buClrTx/>
              <a:buFont typeface="Arial" panose="020B0604020202020204" pitchFamily="34" charset="0"/>
              <a:buChar char="•"/>
            </a:pPr>
            <a:r>
              <a:rPr lang="en-US" sz="2400" b="0">
                <a:latin typeface="Calibri"/>
                <a:ea typeface="Calibri"/>
                <a:cs typeface="Arial"/>
              </a:rPr>
              <a:t>Emotional stress can lead to other chronic conditions like: Depression</a:t>
            </a:r>
          </a:p>
          <a:p>
            <a:pPr marL="457200" indent="-457200">
              <a:buClrTx/>
              <a:buFont typeface="Arial" panose="020B0604020202020204" pitchFamily="34" charset="0"/>
              <a:buChar char="•"/>
            </a:pPr>
            <a:r>
              <a:rPr lang="en-US" sz="2400" b="0">
                <a:latin typeface="Calibri"/>
                <a:ea typeface="Calibri"/>
                <a:cs typeface="Arial"/>
              </a:rPr>
              <a:t>Physical: Chronic pain, limited mobility</a:t>
            </a:r>
          </a:p>
          <a:p>
            <a:pPr marL="457200" indent="-457200">
              <a:buClrTx/>
              <a:buFont typeface="Arial" panose="020B0604020202020204" pitchFamily="34" charset="0"/>
              <a:buChar char="•"/>
            </a:pPr>
            <a:r>
              <a:rPr lang="en-US" sz="2400" b="0">
                <a:latin typeface="Calibri"/>
                <a:ea typeface="Calibri"/>
                <a:cs typeface="Arial"/>
              </a:rPr>
              <a:t>Social: Isolation</a:t>
            </a:r>
          </a:p>
          <a:p>
            <a:pPr marL="457200" indent="-457200">
              <a:buClrTx/>
              <a:buFont typeface="Arial" panose="020B0604020202020204" pitchFamily="34" charset="0"/>
              <a:buChar char="•"/>
            </a:pPr>
            <a:r>
              <a:rPr lang="en-US" sz="2400" b="0">
                <a:latin typeface="Calibri"/>
                <a:ea typeface="Calibri"/>
                <a:cs typeface="Arial"/>
              </a:rPr>
              <a:t>Financial: Healthcare costs, inability to work</a:t>
            </a:r>
          </a:p>
          <a:p>
            <a:pPr marL="457200" indent="-457200">
              <a:buClrTx/>
              <a:buFont typeface="Arial" panose="020B0604020202020204" pitchFamily="34" charset="0"/>
              <a:buChar char="•"/>
            </a:pPr>
            <a:r>
              <a:rPr lang="en-US" sz="2400" b="0">
                <a:latin typeface="Calibri"/>
                <a:ea typeface="Calibri"/>
                <a:cs typeface="Arial"/>
              </a:rPr>
              <a:t>Potential need for caregiver</a:t>
            </a:r>
          </a:p>
          <a:p>
            <a:pPr marL="457200" indent="-457200">
              <a:buClrTx/>
              <a:buFont typeface="Arial" panose="020B0604020202020204" pitchFamily="34" charset="0"/>
              <a:buChar char="•"/>
            </a:pPr>
            <a:r>
              <a:rPr lang="en-US" sz="2400" b="0">
                <a:latin typeface="Calibri"/>
                <a:ea typeface="Calibri"/>
                <a:cs typeface="Arial"/>
              </a:rPr>
              <a:t>Family dynamics: Not able to fulfill family role</a:t>
            </a:r>
          </a:p>
        </p:txBody>
      </p:sp>
      <p:sp>
        <p:nvSpPr>
          <p:cNvPr id="2" name="Title 1"/>
          <p:cNvSpPr>
            <a:spLocks noGrp="1"/>
          </p:cNvSpPr>
          <p:nvPr>
            <p:ph type="title"/>
          </p:nvPr>
        </p:nvSpPr>
        <p:spPr>
          <a:xfrm>
            <a:off x="643464" y="643464"/>
            <a:ext cx="9287621" cy="844523"/>
          </a:xfrm>
        </p:spPr>
        <p:txBody>
          <a:bodyPr>
            <a:normAutofit/>
          </a:bodyPr>
          <a:lstStyle/>
          <a:p>
            <a:r>
              <a:rPr lang="en-US" sz="4000">
                <a:latin typeface="Calibri"/>
                <a:ea typeface="Calibri"/>
                <a:cs typeface="Arial"/>
              </a:rPr>
              <a:t>Stressors Related to Chronic Illness</a:t>
            </a:r>
          </a:p>
        </p:txBody>
      </p:sp>
      <p:pic>
        <p:nvPicPr>
          <p:cNvPr id="5" name="Picture 4" descr="A person holding his head with his hands&#10;&#10;Description automatically generated">
            <a:extLst>
              <a:ext uri="{FF2B5EF4-FFF2-40B4-BE49-F238E27FC236}">
                <a16:creationId xmlns:a16="http://schemas.microsoft.com/office/drawing/2014/main" id="{F8E5DC0E-4CCA-ECA3-7221-7DF1E1194484}"/>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63947" y="2248347"/>
            <a:ext cx="4784837" cy="2199985"/>
          </a:xfrm>
          <a:prstGeom prst="rect">
            <a:avLst/>
          </a:prstGeom>
        </p:spPr>
      </p:pic>
      <p:sp>
        <p:nvSpPr>
          <p:cNvPr id="6" name="TextBox 5">
            <a:extLst>
              <a:ext uri="{FF2B5EF4-FFF2-40B4-BE49-F238E27FC236}">
                <a16:creationId xmlns:a16="http://schemas.microsoft.com/office/drawing/2014/main" id="{55814F9A-CB18-4D64-9FBA-256871FA4453}"/>
              </a:ext>
            </a:extLst>
          </p:cNvPr>
          <p:cNvSpPr txBox="1"/>
          <p:nvPr/>
        </p:nvSpPr>
        <p:spPr>
          <a:xfrm>
            <a:off x="587839" y="4217501"/>
            <a:ext cx="4270789" cy="230832"/>
          </a:xfrm>
          <a:prstGeom prst="rect">
            <a:avLst/>
          </a:prstGeom>
          <a:noFill/>
        </p:spPr>
        <p:txBody>
          <a:bodyPr wrap="square" rtlCol="0">
            <a:spAutoFit/>
          </a:bodyPr>
          <a:lstStyle/>
          <a:p>
            <a:r>
              <a:rPr lang="en-US" sz="900">
                <a:hlinkClick r:id="rId4" tooltip="https://www.pngall.com/stress-png/"/>
              </a:rPr>
              <a:t>This Photo</a:t>
            </a:r>
            <a:r>
              <a:rPr lang="en-US" sz="900"/>
              <a:t> by Unknown Author is licensed under </a:t>
            </a:r>
            <a:r>
              <a:rPr lang="en-US" sz="900">
                <a:hlinkClick r:id="rId5" tooltip="https://creativecommons.org/licenses/by-nc/3.0/"/>
              </a:rPr>
              <a:t>CC BY-NC</a:t>
            </a:r>
            <a:endParaRPr lang="en-US" sz="900"/>
          </a:p>
        </p:txBody>
      </p:sp>
      <p:pic>
        <p:nvPicPr>
          <p:cNvPr id="7" name="Graphic 7" descr="A lightbulb">
            <a:extLst>
              <a:ext uri="{FF2B5EF4-FFF2-40B4-BE49-F238E27FC236}">
                <a16:creationId xmlns:a16="http://schemas.microsoft.com/office/drawing/2014/main" id="{0B193FFB-D1F3-F842-A6FF-6F0A92AC941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68554" y="389605"/>
            <a:ext cx="984504" cy="984504"/>
          </a:xfrm>
          <a:prstGeom prst="rect">
            <a:avLst/>
          </a:prstGeom>
        </p:spPr>
      </p:pic>
    </p:spTree>
    <p:custDataLst>
      <p:tags r:id="rId1"/>
    </p:custDataLst>
    <p:extLst>
      <p:ext uri="{BB962C8B-B14F-4D97-AF65-F5344CB8AC3E}">
        <p14:creationId xmlns:p14="http://schemas.microsoft.com/office/powerpoint/2010/main" val="26262832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5618" y="2144602"/>
            <a:ext cx="7273486" cy="3570778"/>
          </a:xfrm>
        </p:spPr>
        <p:txBody>
          <a:bodyPr vert="horz" lIns="91440" tIns="45720" rIns="91440" bIns="45720" rtlCol="0" anchor="t">
            <a:normAutofit/>
          </a:bodyPr>
          <a:lstStyle/>
          <a:p>
            <a:pPr marL="457200" indent="-457200">
              <a:buClrTx/>
              <a:buFont typeface="Arial" panose="020B0604020202020204" pitchFamily="34" charset="0"/>
              <a:buChar char="•"/>
            </a:pPr>
            <a:r>
              <a:rPr lang="en-US" b="0">
                <a:latin typeface="Calibri"/>
                <a:ea typeface="Calibri"/>
                <a:cs typeface="Arial"/>
              </a:rPr>
              <a:t>The type of illness</a:t>
            </a:r>
          </a:p>
          <a:p>
            <a:pPr marL="457200" indent="-457200">
              <a:buClrTx/>
              <a:buFont typeface="Arial" panose="020B0604020202020204" pitchFamily="34" charset="0"/>
              <a:buChar char="•"/>
            </a:pPr>
            <a:r>
              <a:rPr lang="en-US" b="0">
                <a:latin typeface="Calibri"/>
                <a:ea typeface="Calibri"/>
                <a:cs typeface="Arial"/>
              </a:rPr>
              <a:t>The duration of the illness</a:t>
            </a:r>
          </a:p>
          <a:p>
            <a:pPr marL="457200" indent="-457200">
              <a:buClrTx/>
              <a:buFont typeface="Arial" panose="020B0604020202020204" pitchFamily="34" charset="0"/>
              <a:buChar char="•"/>
            </a:pPr>
            <a:r>
              <a:rPr lang="en-US" b="0">
                <a:latin typeface="Calibri"/>
                <a:ea typeface="Calibri"/>
                <a:cs typeface="Arial"/>
              </a:rPr>
              <a:t>Client’s ability to fulfill the family role</a:t>
            </a:r>
          </a:p>
          <a:p>
            <a:pPr marL="457200" indent="-457200">
              <a:buClrTx/>
              <a:buFont typeface="Arial" panose="020B0604020202020204" pitchFamily="34" charset="0"/>
              <a:buChar char="•"/>
            </a:pPr>
            <a:r>
              <a:rPr lang="en-US" b="0">
                <a:latin typeface="Calibri"/>
                <a:ea typeface="Calibri"/>
                <a:cs typeface="Arial"/>
              </a:rPr>
              <a:t>Financial impact of illness; inability to work</a:t>
            </a:r>
          </a:p>
        </p:txBody>
      </p:sp>
      <p:sp>
        <p:nvSpPr>
          <p:cNvPr id="2" name="Title 1"/>
          <p:cNvSpPr>
            <a:spLocks noGrp="1"/>
          </p:cNvSpPr>
          <p:nvPr>
            <p:ph type="title"/>
          </p:nvPr>
        </p:nvSpPr>
        <p:spPr>
          <a:xfrm>
            <a:off x="715618" y="219481"/>
            <a:ext cx="10986678" cy="1428686"/>
          </a:xfrm>
        </p:spPr>
        <p:txBody>
          <a:bodyPr>
            <a:noAutofit/>
          </a:bodyPr>
          <a:lstStyle/>
          <a:p>
            <a:r>
              <a:rPr lang="en-US" sz="4000">
                <a:latin typeface="Calibri"/>
                <a:ea typeface="Calibri"/>
                <a:cs typeface="Arial"/>
              </a:rPr>
              <a:t>Family Dynamics Might Be Affected By:</a:t>
            </a:r>
          </a:p>
        </p:txBody>
      </p:sp>
      <p:pic>
        <p:nvPicPr>
          <p:cNvPr id="10" name="Picture 9" descr="A group of penguins standing in the snow&#10;&#10;Description automatically generated">
            <a:extLst>
              <a:ext uri="{FF2B5EF4-FFF2-40B4-BE49-F238E27FC236}">
                <a16:creationId xmlns:a16="http://schemas.microsoft.com/office/drawing/2014/main" id="{97CB2DBE-AC30-1C52-E271-DE33C72F78E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244645" y="1648166"/>
            <a:ext cx="3457651" cy="45636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TextBox 10">
            <a:extLst>
              <a:ext uri="{FF2B5EF4-FFF2-40B4-BE49-F238E27FC236}">
                <a16:creationId xmlns:a16="http://schemas.microsoft.com/office/drawing/2014/main" id="{781D4190-FEFC-9DE0-A213-E33C5B252E17}"/>
              </a:ext>
            </a:extLst>
          </p:cNvPr>
          <p:cNvSpPr txBox="1"/>
          <p:nvPr/>
        </p:nvSpPr>
        <p:spPr>
          <a:xfrm>
            <a:off x="8244645" y="6172389"/>
            <a:ext cx="3713192" cy="230832"/>
          </a:xfrm>
          <a:prstGeom prst="rect">
            <a:avLst/>
          </a:prstGeom>
          <a:noFill/>
        </p:spPr>
        <p:txBody>
          <a:bodyPr wrap="square" rtlCol="0">
            <a:spAutoFit/>
          </a:bodyPr>
          <a:lstStyle/>
          <a:p>
            <a:r>
              <a:rPr lang="en-US" sz="900">
                <a:hlinkClick r:id="rId4" tooltip="https://commons.wikimedia.org/wiki/File:Emperor_Penguins_(15885611526).jpg"/>
              </a:rPr>
              <a:t>This Photo</a:t>
            </a:r>
            <a:r>
              <a:rPr lang="en-US" sz="900"/>
              <a:t> by Unknown Author is licensed under </a:t>
            </a:r>
            <a:r>
              <a:rPr lang="en-US" sz="900">
                <a:hlinkClick r:id="rId5" tooltip="https://creativecommons.org/licenses/by-sa/3.0/"/>
              </a:rPr>
              <a:t>CC BY-SA</a:t>
            </a:r>
            <a:endParaRPr lang="en-US" sz="900"/>
          </a:p>
        </p:txBody>
      </p:sp>
    </p:spTree>
    <p:custDataLst>
      <p:tags r:id="rId1"/>
    </p:custDataLst>
    <p:extLst>
      <p:ext uri="{BB962C8B-B14F-4D97-AF65-F5344CB8AC3E}">
        <p14:creationId xmlns:p14="http://schemas.microsoft.com/office/powerpoint/2010/main" val="4127732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60741" y="1676391"/>
            <a:ext cx="5271835" cy="4311582"/>
          </a:xfrm>
        </p:spPr>
        <p:txBody>
          <a:bodyPr vert="horz" lIns="91440" tIns="45720" rIns="91440" bIns="45720" rtlCol="0" anchor="t">
            <a:normAutofit/>
          </a:bodyPr>
          <a:lstStyle/>
          <a:p>
            <a:pPr marL="342900" indent="-342900">
              <a:buFont typeface="Arial" panose="020B0604020202020204" pitchFamily="34" charset="0"/>
              <a:buChar char="•"/>
            </a:pPr>
            <a:r>
              <a:rPr lang="en-US" sz="2200" b="0">
                <a:latin typeface="Arial"/>
                <a:cs typeface="Arial"/>
              </a:rPr>
              <a:t>Chronic &amp; progressive illness</a:t>
            </a:r>
          </a:p>
          <a:p>
            <a:pPr marL="342900" indent="-342900">
              <a:buFont typeface="Arial" panose="020B0604020202020204" pitchFamily="34" charset="0"/>
              <a:buChar char="•"/>
            </a:pPr>
            <a:r>
              <a:rPr lang="en-US" sz="2200" b="0">
                <a:latin typeface="Arial"/>
                <a:cs typeface="Arial"/>
              </a:rPr>
              <a:t>Many causes of dementia </a:t>
            </a:r>
          </a:p>
          <a:p>
            <a:pPr marL="342900" indent="-342900">
              <a:buFont typeface="Arial" panose="020B0604020202020204" pitchFamily="34" charset="0"/>
              <a:buChar char="•"/>
            </a:pPr>
            <a:r>
              <a:rPr lang="en-US" sz="2200" b="0">
                <a:latin typeface="Arial"/>
                <a:cs typeface="Arial"/>
              </a:rPr>
              <a:t>Alzheimer’s Disease: the most common cause</a:t>
            </a:r>
          </a:p>
          <a:p>
            <a:pPr marL="342900" indent="-342900">
              <a:buClrTx/>
              <a:buFont typeface="Arial" panose="020B0604020202020204" pitchFamily="34" charset="0"/>
              <a:buChar char="•"/>
            </a:pPr>
            <a:r>
              <a:rPr lang="en-US" sz="2200" b="0">
                <a:latin typeface="Arial"/>
                <a:cs typeface="Arial"/>
              </a:rPr>
              <a:t>Impact on loved ones</a:t>
            </a:r>
          </a:p>
          <a:p>
            <a:pPr marL="342900" indent="-342900">
              <a:buClrTx/>
              <a:buFont typeface="Arial" panose="020B0604020202020204" pitchFamily="34" charset="0"/>
              <a:buChar char="•"/>
            </a:pPr>
            <a:r>
              <a:rPr lang="en-US" sz="2200" b="0">
                <a:latin typeface="Arial"/>
                <a:cs typeface="Arial"/>
              </a:rPr>
              <a:t>Affects behavior</a:t>
            </a:r>
          </a:p>
          <a:p>
            <a:pPr marL="342900" indent="-342900">
              <a:buClrTx/>
              <a:buFont typeface="Arial" panose="020B0604020202020204" pitchFamily="34" charset="0"/>
              <a:buChar char="•"/>
            </a:pPr>
            <a:r>
              <a:rPr lang="en-US" sz="2200" b="0">
                <a:latin typeface="Arial"/>
                <a:cs typeface="Arial"/>
              </a:rPr>
              <a:t>Consider personal feelings providing care to clients with dementia</a:t>
            </a:r>
          </a:p>
          <a:p>
            <a:pPr marL="342900" indent="-342900">
              <a:buFont typeface="Arial" panose="020B0604020202020204" pitchFamily="34" charset="0"/>
              <a:buChar char="•"/>
            </a:pPr>
            <a:r>
              <a:rPr lang="en-US" sz="2200" b="0">
                <a:latin typeface="Arial"/>
                <a:cs typeface="Arial"/>
              </a:rPr>
              <a:t>Support and affirm client's feelings</a:t>
            </a:r>
          </a:p>
        </p:txBody>
      </p:sp>
      <p:sp>
        <p:nvSpPr>
          <p:cNvPr id="2" name="Title 1"/>
          <p:cNvSpPr>
            <a:spLocks noGrp="1"/>
          </p:cNvSpPr>
          <p:nvPr>
            <p:ph type="title"/>
          </p:nvPr>
        </p:nvSpPr>
        <p:spPr>
          <a:xfrm>
            <a:off x="6913079" y="381817"/>
            <a:ext cx="3230880" cy="1037362"/>
          </a:xfrm>
        </p:spPr>
        <p:txBody>
          <a:bodyPr>
            <a:normAutofit/>
          </a:bodyPr>
          <a:lstStyle/>
          <a:p>
            <a:r>
              <a:rPr lang="en-US" sz="3600">
                <a:latin typeface="Arial"/>
                <a:cs typeface="Arial"/>
              </a:rPr>
              <a:t>Dementia</a:t>
            </a:r>
          </a:p>
        </p:txBody>
      </p:sp>
      <mc:AlternateContent xmlns:mc="http://schemas.openxmlformats.org/markup-compatibility/2006">
        <mc:Choice xmlns:am3d="http://schemas.microsoft.com/office/drawing/2017/model3d" Requires="am3d">
          <p:graphicFrame>
            <p:nvGraphicFramePr>
              <p:cNvPr id="7" name="3D Model 6" descr="Umbrella">
                <a:extLst>
                  <a:ext uri="{FF2B5EF4-FFF2-40B4-BE49-F238E27FC236}">
                    <a16:creationId xmlns:a16="http://schemas.microsoft.com/office/drawing/2014/main" id="{16F66E3D-F366-13F4-920C-031766F1FD75}"/>
                  </a:ext>
                </a:extLst>
              </p:cNvPr>
              <p:cNvGraphicFramePr>
                <a:graphicFrameLocks noChangeAspect="1"/>
              </p:cNvGraphicFramePr>
              <p:nvPr>
                <p:extLst>
                  <p:ext uri="{D42A27DB-BD31-4B8C-83A1-F6EECF244321}">
                    <p14:modId xmlns:p14="http://schemas.microsoft.com/office/powerpoint/2010/main" val="1020860903"/>
                  </p:ext>
                </p:extLst>
              </p:nvPr>
            </p:nvGraphicFramePr>
            <p:xfrm>
              <a:off x="1004411" y="520608"/>
              <a:ext cx="4084481" cy="4427233"/>
            </p:xfrm>
            <a:graphic>
              <a:graphicData uri="http://schemas.microsoft.com/office/drawing/2017/model3d">
                <am3d:model3d r:embed="rId3">
                  <am3d:spPr>
                    <a:xfrm>
                      <a:off x="0" y="0"/>
                      <a:ext cx="4084481" cy="4427233"/>
                    </a:xfrm>
                    <a:prstGeom prst="rect">
                      <a:avLst/>
                    </a:prstGeom>
                  </am3d:spPr>
                  <am3d:camera>
                    <am3d:pos x="0" y="0" z="76974575"/>
                    <am3d:up dx="0" dy="36000000" dz="0"/>
                    <am3d:lookAt x="0" y="0" z="0"/>
                    <am3d:perspective fov="2700000"/>
                  </am3d:camera>
                  <am3d:trans>
                    <am3d:meterPerModelUnit n="10351426" d="1000000"/>
                    <am3d:preTrans dx="0" dy="-18003158" dz="0"/>
                    <am3d:scale>
                      <am3d:sx n="1000000" d="1000000"/>
                      <am3d:sy n="1000000" d="1000000"/>
                      <am3d:sz n="1000000" d="1000000"/>
                    </am3d:scale>
                    <am3d:rot ax="18750" ay="-37499" az="-204"/>
                    <am3d:postTrans dx="0" dy="0" dz="0"/>
                  </am3d:trans>
                  <am3d:raster rName="Office3DRenderer" rVer="16.0.8326">
                    <am3d:blip r:embed="rId4"/>
                  </am3d:raster>
                  <am3d:objViewport viewportSz="766435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7" name="3D Model 6" descr="Umbrella">
                <a:extLst>
                  <a:ext uri="{FF2B5EF4-FFF2-40B4-BE49-F238E27FC236}">
                    <a16:creationId xmlns:a16="http://schemas.microsoft.com/office/drawing/2014/main" id="{16F66E3D-F366-13F4-920C-031766F1FD75}"/>
                  </a:ext>
                </a:extLst>
              </p:cNvPr>
              <p:cNvPicPr>
                <a:picLocks noGrp="1" noRot="1" noChangeAspect="1" noMove="1" noResize="1" noEditPoints="1" noAdjustHandles="1" noChangeArrowheads="1" noChangeShapeType="1" noCrop="1"/>
              </p:cNvPicPr>
              <p:nvPr/>
            </p:nvPicPr>
            <p:blipFill>
              <a:blip r:embed="rId4"/>
              <a:stretch>
                <a:fillRect/>
              </a:stretch>
            </p:blipFill>
            <p:spPr>
              <a:xfrm>
                <a:off x="1004411" y="520608"/>
                <a:ext cx="4084481" cy="4427233"/>
              </a:xfrm>
              <a:prstGeom prst="rect">
                <a:avLst/>
              </a:prstGeom>
            </p:spPr>
          </p:pic>
        </mc:Fallback>
      </mc:AlternateContent>
      <p:sp>
        <p:nvSpPr>
          <p:cNvPr id="8" name="TextBox 7">
            <a:extLst>
              <a:ext uri="{FF2B5EF4-FFF2-40B4-BE49-F238E27FC236}">
                <a16:creationId xmlns:a16="http://schemas.microsoft.com/office/drawing/2014/main" id="{32F9EC80-F03E-2B5C-4C6E-B8C2DE5AF30B}"/>
              </a:ext>
            </a:extLst>
          </p:cNvPr>
          <p:cNvSpPr txBox="1"/>
          <p:nvPr/>
        </p:nvSpPr>
        <p:spPr>
          <a:xfrm>
            <a:off x="256157" y="3832182"/>
            <a:ext cx="2045112" cy="646331"/>
          </a:xfrm>
          <a:prstGeom prst="rect">
            <a:avLst/>
          </a:prstGeom>
          <a:noFill/>
        </p:spPr>
        <p:txBody>
          <a:bodyPr wrap="none" rtlCol="0">
            <a:spAutoFit/>
          </a:bodyPr>
          <a:lstStyle/>
          <a:p>
            <a:r>
              <a:rPr lang="en-US"/>
              <a:t>Alzheimer’s Disease</a:t>
            </a:r>
          </a:p>
          <a:p>
            <a:pPr algn="ctr"/>
            <a:r>
              <a:rPr lang="en-US"/>
              <a:t>most common</a:t>
            </a:r>
          </a:p>
        </p:txBody>
      </p:sp>
      <p:sp>
        <p:nvSpPr>
          <p:cNvPr id="9" name="TextBox 8">
            <a:extLst>
              <a:ext uri="{FF2B5EF4-FFF2-40B4-BE49-F238E27FC236}">
                <a16:creationId xmlns:a16="http://schemas.microsoft.com/office/drawing/2014/main" id="{11E695C9-51F4-C0AE-4670-8C29D59E6B0D}"/>
              </a:ext>
            </a:extLst>
          </p:cNvPr>
          <p:cNvSpPr txBox="1"/>
          <p:nvPr/>
        </p:nvSpPr>
        <p:spPr>
          <a:xfrm>
            <a:off x="679954" y="5099729"/>
            <a:ext cx="1937838" cy="369332"/>
          </a:xfrm>
          <a:prstGeom prst="rect">
            <a:avLst/>
          </a:prstGeom>
          <a:noFill/>
        </p:spPr>
        <p:txBody>
          <a:bodyPr wrap="none" rtlCol="0">
            <a:spAutoFit/>
          </a:bodyPr>
          <a:lstStyle/>
          <a:p>
            <a:r>
              <a:rPr lang="en-US"/>
              <a:t>Vascular Dementia</a:t>
            </a:r>
          </a:p>
        </p:txBody>
      </p:sp>
      <p:sp>
        <p:nvSpPr>
          <p:cNvPr id="10" name="TextBox 9">
            <a:extLst>
              <a:ext uri="{FF2B5EF4-FFF2-40B4-BE49-F238E27FC236}">
                <a16:creationId xmlns:a16="http://schemas.microsoft.com/office/drawing/2014/main" id="{670E2449-2755-BED1-24CF-2A89ED58B0E9}"/>
              </a:ext>
            </a:extLst>
          </p:cNvPr>
          <p:cNvSpPr txBox="1"/>
          <p:nvPr/>
        </p:nvSpPr>
        <p:spPr>
          <a:xfrm>
            <a:off x="3695080" y="3832182"/>
            <a:ext cx="2787623" cy="369332"/>
          </a:xfrm>
          <a:prstGeom prst="rect">
            <a:avLst/>
          </a:prstGeom>
          <a:noFill/>
        </p:spPr>
        <p:txBody>
          <a:bodyPr wrap="none" rtlCol="0">
            <a:spAutoFit/>
          </a:bodyPr>
          <a:lstStyle/>
          <a:p>
            <a:r>
              <a:rPr lang="en-US"/>
              <a:t>Dementia with Lewy Bodies</a:t>
            </a:r>
          </a:p>
        </p:txBody>
      </p:sp>
      <p:sp>
        <p:nvSpPr>
          <p:cNvPr id="11" name="TextBox 10">
            <a:extLst>
              <a:ext uri="{FF2B5EF4-FFF2-40B4-BE49-F238E27FC236}">
                <a16:creationId xmlns:a16="http://schemas.microsoft.com/office/drawing/2014/main" id="{9AEEA57C-5DFD-89C3-CD1B-72816545B7EF}"/>
              </a:ext>
            </a:extLst>
          </p:cNvPr>
          <p:cNvSpPr txBox="1"/>
          <p:nvPr/>
        </p:nvSpPr>
        <p:spPr>
          <a:xfrm>
            <a:off x="3695080" y="5099729"/>
            <a:ext cx="1736181" cy="369332"/>
          </a:xfrm>
          <a:prstGeom prst="rect">
            <a:avLst/>
          </a:prstGeom>
          <a:noFill/>
        </p:spPr>
        <p:txBody>
          <a:bodyPr wrap="none" rtlCol="0">
            <a:spAutoFit/>
          </a:bodyPr>
          <a:lstStyle/>
          <a:p>
            <a:r>
              <a:rPr lang="en-US"/>
              <a:t>Mixed Dementia</a:t>
            </a:r>
          </a:p>
        </p:txBody>
      </p:sp>
      <p:sp>
        <p:nvSpPr>
          <p:cNvPr id="12" name="TextBox 11">
            <a:extLst>
              <a:ext uri="{FF2B5EF4-FFF2-40B4-BE49-F238E27FC236}">
                <a16:creationId xmlns:a16="http://schemas.microsoft.com/office/drawing/2014/main" id="{1F9C1264-4D46-7033-8889-9B60E1662207}"/>
              </a:ext>
            </a:extLst>
          </p:cNvPr>
          <p:cNvSpPr txBox="1"/>
          <p:nvPr/>
        </p:nvSpPr>
        <p:spPr>
          <a:xfrm>
            <a:off x="2295594" y="5772837"/>
            <a:ext cx="1399486" cy="369332"/>
          </a:xfrm>
          <a:prstGeom prst="rect">
            <a:avLst/>
          </a:prstGeom>
          <a:noFill/>
        </p:spPr>
        <p:txBody>
          <a:bodyPr wrap="none" rtlCol="0">
            <a:spAutoFit/>
          </a:bodyPr>
          <a:lstStyle/>
          <a:p>
            <a:r>
              <a:rPr lang="en-US"/>
              <a:t>Many Others</a:t>
            </a:r>
          </a:p>
        </p:txBody>
      </p:sp>
      <p:pic>
        <p:nvPicPr>
          <p:cNvPr id="5" name="Graphic 4" descr="A lightbulb">
            <a:extLst>
              <a:ext uri="{FF2B5EF4-FFF2-40B4-BE49-F238E27FC236}">
                <a16:creationId xmlns:a16="http://schemas.microsoft.com/office/drawing/2014/main" id="{96FCE3A2-140B-9B1E-BEDE-413D10E1FFB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003177" y="192101"/>
            <a:ext cx="984504" cy="984504"/>
          </a:xfrm>
          <a:prstGeom prst="rect">
            <a:avLst/>
          </a:prstGeom>
        </p:spPr>
      </p:pic>
    </p:spTree>
    <p:custDataLst>
      <p:tags r:id="rId1"/>
    </p:custDataLst>
    <p:extLst>
      <p:ext uri="{BB962C8B-B14F-4D97-AF65-F5344CB8AC3E}">
        <p14:creationId xmlns:p14="http://schemas.microsoft.com/office/powerpoint/2010/main" val="42001290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CAACBB-ECD6-482F-9F39-DEDAE25F50A9}"/>
              </a:ext>
            </a:extLst>
          </p:cNvPr>
          <p:cNvSpPr>
            <a:spLocks noGrp="1"/>
          </p:cNvSpPr>
          <p:nvPr>
            <p:ph idx="1"/>
          </p:nvPr>
        </p:nvSpPr>
        <p:spPr/>
        <p:txBody>
          <a:bodyPr/>
          <a:lstStyle/>
          <a:p>
            <a:r>
              <a:rPr lang="en-US"/>
              <a:t>Optional Intro to Dementia PPT Available</a:t>
            </a:r>
          </a:p>
        </p:txBody>
      </p:sp>
      <p:sp>
        <p:nvSpPr>
          <p:cNvPr id="3" name="Title 2">
            <a:extLst>
              <a:ext uri="{FF2B5EF4-FFF2-40B4-BE49-F238E27FC236}">
                <a16:creationId xmlns:a16="http://schemas.microsoft.com/office/drawing/2014/main" id="{FC51230E-6742-4B75-AE98-1261B58C3650}"/>
              </a:ext>
            </a:extLst>
          </p:cNvPr>
          <p:cNvSpPr>
            <a:spLocks noGrp="1"/>
          </p:cNvSpPr>
          <p:nvPr>
            <p:ph type="title"/>
          </p:nvPr>
        </p:nvSpPr>
        <p:spPr/>
        <p:txBody>
          <a:bodyPr/>
          <a:lstStyle/>
          <a:p>
            <a:r>
              <a:rPr lang="en-US"/>
              <a:t>Alzheimer’s PowerPoint presentation</a:t>
            </a:r>
          </a:p>
        </p:txBody>
      </p:sp>
      <p:pic>
        <p:nvPicPr>
          <p:cNvPr id="4" name="Graphic 3" descr="Diving outline">
            <a:extLst>
              <a:ext uri="{FF2B5EF4-FFF2-40B4-BE49-F238E27FC236}">
                <a16:creationId xmlns:a16="http://schemas.microsoft.com/office/drawing/2014/main" id="{D57E3187-89C4-BC26-E81A-D94879FE3D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19803824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0414E5E-47B0-4CA2-953F-DBEEEF52A4F3}"/>
              </a:ext>
            </a:extLst>
          </p:cNvPr>
          <p:cNvSpPr>
            <a:spLocks noGrp="1"/>
          </p:cNvSpPr>
          <p:nvPr>
            <p:ph idx="1"/>
          </p:nvPr>
        </p:nvSpPr>
        <p:spPr/>
        <p:txBody>
          <a:bodyPr vert="horz" lIns="91440" tIns="45720" rIns="91440" bIns="45720" rtlCol="0" anchor="t">
            <a:normAutofit/>
          </a:bodyPr>
          <a:lstStyle/>
          <a:p>
            <a:pPr marL="457200" indent="-457200">
              <a:buFont typeface="Arial" panose="020B0604020202020204" pitchFamily="34" charset="0"/>
              <a:buChar char="•"/>
            </a:pPr>
            <a:r>
              <a:rPr lang="en-US" sz="1800"/>
              <a:t>Video (3 </a:t>
            </a:r>
            <a:r>
              <a:rPr lang="en-US" sz="1800" err="1"/>
              <a:t>mn</a:t>
            </a:r>
            <a:r>
              <a:rPr lang="en-US" sz="1800"/>
              <a:t>):  </a:t>
            </a:r>
            <a:r>
              <a:rPr lang="en-US" sz="1800" b="0" i="1"/>
              <a:t>What is Alzheimer’s</a:t>
            </a:r>
            <a:r>
              <a:rPr lang="en-US" sz="1800" b="0"/>
              <a:t>: </a:t>
            </a:r>
            <a:r>
              <a:rPr lang="en-US" sz="1800" b="0">
                <a:ea typeface="+mn-lt"/>
                <a:cs typeface="+mn-lt"/>
                <a:hlinkClick r:id="rId3"/>
              </a:rPr>
              <a:t>https://youtu.be/ECbjK4Ra-Ys?si=XcOdGU88H9nGgLCA</a:t>
            </a:r>
            <a:r>
              <a:rPr lang="en-US" sz="1800" b="0">
                <a:ea typeface="+mn-lt"/>
                <a:cs typeface="+mn-lt"/>
              </a:rPr>
              <a:t> </a:t>
            </a:r>
            <a:endParaRPr lang="en-US" sz="1800" b="0"/>
          </a:p>
          <a:p>
            <a:endParaRPr lang="en-US" sz="1800" b="0"/>
          </a:p>
          <a:p>
            <a:pPr marL="457200" indent="-457200">
              <a:buFont typeface="Arial" panose="020B0604020202020204" pitchFamily="34" charset="0"/>
              <a:buChar char="•"/>
            </a:pPr>
            <a:r>
              <a:rPr lang="en-US" sz="1800"/>
              <a:t>Video (4 </a:t>
            </a:r>
            <a:r>
              <a:rPr lang="en-US" sz="1800" err="1"/>
              <a:t>mn</a:t>
            </a:r>
            <a:r>
              <a:rPr lang="en-US" sz="1800"/>
              <a:t>): </a:t>
            </a:r>
            <a:r>
              <a:rPr lang="en-US" sz="1800" b="0" i="1"/>
              <a:t>How Alzheimer’s Changes the Brain</a:t>
            </a:r>
            <a:r>
              <a:rPr lang="en-US" sz="1800" b="0"/>
              <a:t>: </a:t>
            </a:r>
            <a:r>
              <a:rPr lang="en-US" sz="1800" b="0">
                <a:hlinkClick r:id="rId4"/>
              </a:rPr>
              <a:t>https://youtu.be/0GXv3mHs9AU?si=fnJwK9Zk32rRGjiX</a:t>
            </a:r>
            <a:r>
              <a:rPr lang="en-US" sz="1800" b="0"/>
              <a:t> </a:t>
            </a:r>
            <a:endParaRPr lang="en-US" sz="1800" b="0">
              <a:ea typeface="Calibri"/>
              <a:cs typeface="Calibri"/>
            </a:endParaRPr>
          </a:p>
          <a:p>
            <a:pPr marL="457200" indent="-457200">
              <a:buFont typeface="Arial" panose="020B0604020202020204" pitchFamily="34" charset="0"/>
              <a:buChar char="•"/>
            </a:pPr>
            <a:endParaRPr lang="en-US" sz="1800" b="0"/>
          </a:p>
          <a:p>
            <a:pPr marL="457200" indent="-457200">
              <a:buFont typeface="Arial" panose="020B0604020202020204" pitchFamily="34" charset="0"/>
              <a:buChar char="•"/>
            </a:pPr>
            <a:r>
              <a:rPr lang="en-US" sz="1800"/>
              <a:t>Video (4 </a:t>
            </a:r>
            <a:r>
              <a:rPr lang="en-US" sz="1800" err="1"/>
              <a:t>mn</a:t>
            </a:r>
            <a:r>
              <a:rPr lang="en-US" sz="1800"/>
              <a:t>): </a:t>
            </a:r>
            <a:r>
              <a:rPr lang="en-US" sz="1800" b="0"/>
              <a:t>Dr. Rudy </a:t>
            </a:r>
            <a:r>
              <a:rPr lang="en-US" sz="1800" b="0" err="1"/>
              <a:t>tanzi</a:t>
            </a:r>
            <a:r>
              <a:rPr lang="en-US" sz="1800" b="0"/>
              <a:t> on best way to prevent Alzheimer’s: </a:t>
            </a:r>
            <a:r>
              <a:rPr lang="en-US" sz="1800" b="0">
                <a:hlinkClick r:id="rId5"/>
              </a:rPr>
              <a:t>Alzheimers: Every Minute Counts | Tips to Encourage Brain Health | PBS</a:t>
            </a:r>
            <a:r>
              <a:rPr lang="en-US" sz="1800" b="0"/>
              <a:t> </a:t>
            </a:r>
            <a:endParaRPr lang="en-US" sz="1800" b="0">
              <a:ea typeface="Calibri"/>
              <a:cs typeface="Calibri"/>
            </a:endParaRPr>
          </a:p>
          <a:p>
            <a:endParaRPr lang="en-US" sz="1800" b="0"/>
          </a:p>
          <a:p>
            <a:pPr marL="457200" indent="-457200">
              <a:buFont typeface="Arial" panose="020B0604020202020204" pitchFamily="34" charset="0"/>
              <a:buChar char="•"/>
            </a:pPr>
            <a:r>
              <a:rPr lang="en-US" sz="1800"/>
              <a:t>Video (1 </a:t>
            </a:r>
            <a:r>
              <a:rPr lang="en-US" sz="1800" err="1"/>
              <a:t>hr</a:t>
            </a:r>
            <a:r>
              <a:rPr lang="en-US" sz="1800"/>
              <a:t>): </a:t>
            </a:r>
            <a:r>
              <a:rPr lang="en-US" sz="1800" b="0" i="1"/>
              <a:t>Aging Matters: Living with Alzheimer’s and Dementia</a:t>
            </a:r>
            <a:r>
              <a:rPr lang="en-US" sz="1800" b="0"/>
              <a:t>: </a:t>
            </a:r>
            <a:r>
              <a:rPr lang="en-US" sz="1800" b="0">
                <a:hlinkClick r:id="rId6"/>
              </a:rPr>
              <a:t>https://youtu.be/q2tpIDKQ9JU?si=ft4adJSWBJfNjQPW</a:t>
            </a:r>
            <a:r>
              <a:rPr lang="en-US" sz="1800" b="0"/>
              <a:t> </a:t>
            </a:r>
            <a:endParaRPr lang="en-US" sz="1800" b="0">
              <a:ea typeface="Calibri"/>
              <a:cs typeface="Calibri"/>
            </a:endParaRPr>
          </a:p>
          <a:p>
            <a:pPr lvl="1"/>
            <a:endParaRPr lang="en-US"/>
          </a:p>
        </p:txBody>
      </p:sp>
      <p:sp>
        <p:nvSpPr>
          <p:cNvPr id="3" name="Title 2">
            <a:extLst>
              <a:ext uri="{FF2B5EF4-FFF2-40B4-BE49-F238E27FC236}">
                <a16:creationId xmlns:a16="http://schemas.microsoft.com/office/drawing/2014/main" id="{19C727B5-7C4C-4CAB-97CE-F90077A3E9F3}"/>
              </a:ext>
            </a:extLst>
          </p:cNvPr>
          <p:cNvSpPr>
            <a:spLocks noGrp="1"/>
          </p:cNvSpPr>
          <p:nvPr>
            <p:ph type="title"/>
          </p:nvPr>
        </p:nvSpPr>
        <p:spPr/>
        <p:txBody>
          <a:bodyPr/>
          <a:lstStyle/>
          <a:p>
            <a:r>
              <a:rPr lang="en-US"/>
              <a:t>Potential Videos on Alzheimer’s &amp; Dementia</a:t>
            </a:r>
          </a:p>
        </p:txBody>
      </p:sp>
      <p:pic>
        <p:nvPicPr>
          <p:cNvPr id="4" name="Graphic 3" descr="Diving outline">
            <a:extLst>
              <a:ext uri="{FF2B5EF4-FFF2-40B4-BE49-F238E27FC236}">
                <a16:creationId xmlns:a16="http://schemas.microsoft.com/office/drawing/2014/main" id="{11D3E276-3C7E-4357-4836-28B38CE4F2B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353800" y="0"/>
            <a:ext cx="914400" cy="914400"/>
          </a:xfrm>
          <a:prstGeom prst="rect">
            <a:avLst/>
          </a:prstGeom>
        </p:spPr>
      </p:pic>
    </p:spTree>
    <p:custDataLst>
      <p:tags r:id="rId1"/>
    </p:custDataLst>
    <p:extLst>
      <p:ext uri="{BB962C8B-B14F-4D97-AF65-F5344CB8AC3E}">
        <p14:creationId xmlns:p14="http://schemas.microsoft.com/office/powerpoint/2010/main" val="26594152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530" y="406820"/>
            <a:ext cx="6672886" cy="1027403"/>
          </a:xfrm>
        </p:spPr>
        <p:txBody>
          <a:bodyPr>
            <a:normAutofit/>
          </a:bodyPr>
          <a:lstStyle/>
          <a:p>
            <a:r>
              <a:rPr lang="en-US">
                <a:latin typeface="Arial"/>
                <a:cs typeface="Arial"/>
              </a:rPr>
              <a:t>Acute Illness</a:t>
            </a:r>
          </a:p>
        </p:txBody>
      </p:sp>
      <p:sp>
        <p:nvSpPr>
          <p:cNvPr id="3" name="Content Placeholder 2"/>
          <p:cNvSpPr>
            <a:spLocks noGrp="1"/>
          </p:cNvSpPr>
          <p:nvPr>
            <p:ph idx="1"/>
          </p:nvPr>
        </p:nvSpPr>
        <p:spPr>
          <a:xfrm>
            <a:off x="569529" y="1836037"/>
            <a:ext cx="6672887" cy="4101441"/>
          </a:xfrm>
        </p:spPr>
        <p:txBody>
          <a:bodyPr>
            <a:normAutofit/>
          </a:bodyPr>
          <a:lstStyle/>
          <a:p>
            <a:pPr marL="457200" indent="-457200">
              <a:buClrTx/>
              <a:buFont typeface="Arial" panose="020B0604020202020204" pitchFamily="34" charset="0"/>
              <a:buChar char="•"/>
            </a:pPr>
            <a:r>
              <a:rPr lang="en-US" sz="2400" b="0">
                <a:latin typeface="Arial"/>
                <a:cs typeface="Arial"/>
              </a:rPr>
              <a:t>Health problem of short duration; the condition improves or resolves</a:t>
            </a:r>
          </a:p>
          <a:p>
            <a:pPr marL="457200" indent="-457200">
              <a:buClrTx/>
              <a:buFont typeface="Arial" panose="020B0604020202020204" pitchFamily="34" charset="0"/>
              <a:buChar char="•"/>
            </a:pPr>
            <a:r>
              <a:rPr lang="en-US" sz="2400" b="0">
                <a:latin typeface="Arial"/>
                <a:cs typeface="Arial"/>
              </a:rPr>
              <a:t>Stressors for chronic illness may still apply</a:t>
            </a:r>
          </a:p>
          <a:p>
            <a:pPr marL="457200" indent="-457200">
              <a:buClrTx/>
              <a:buFont typeface="Arial" panose="020B0604020202020204" pitchFamily="34" charset="0"/>
              <a:buChar char="•"/>
            </a:pPr>
            <a:r>
              <a:rPr lang="en-US" sz="2400" b="0">
                <a:latin typeface="Arial"/>
                <a:cs typeface="Arial"/>
              </a:rPr>
              <a:t>May be a crisis if hospitalization involved</a:t>
            </a:r>
          </a:p>
          <a:p>
            <a:pPr marL="1143000" lvl="1" indent="-457200"/>
            <a:r>
              <a:rPr lang="en-US" sz="2000">
                <a:latin typeface="Arial"/>
                <a:cs typeface="Arial"/>
              </a:rPr>
              <a:t>Client &amp; family may act in ways that are not usual</a:t>
            </a:r>
          </a:p>
          <a:p>
            <a:pPr marL="1143000" lvl="1" indent="-457200"/>
            <a:r>
              <a:rPr lang="en-US" sz="2000">
                <a:latin typeface="Arial"/>
                <a:cs typeface="Arial"/>
              </a:rPr>
              <a:t>May feel loss of control</a:t>
            </a:r>
          </a:p>
          <a:p>
            <a:pPr marL="1143000" lvl="1" indent="-457200"/>
            <a:r>
              <a:rPr lang="en-US" sz="2000" b="0">
                <a:latin typeface="Arial"/>
                <a:cs typeface="Arial"/>
              </a:rPr>
              <a:t>May project anger at healthcare system</a:t>
            </a:r>
          </a:p>
        </p:txBody>
      </p:sp>
      <p:pic>
        <p:nvPicPr>
          <p:cNvPr id="10" name="Picture 9" descr="A child with a hot water bottle on his head&#10;&#10;Description automatically generated">
            <a:extLst>
              <a:ext uri="{FF2B5EF4-FFF2-40B4-BE49-F238E27FC236}">
                <a16:creationId xmlns:a16="http://schemas.microsoft.com/office/drawing/2014/main" id="{6A51EC59-26BB-68FA-8D33-E03DA351445D}"/>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412019" y="1909333"/>
            <a:ext cx="4559000" cy="30393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TextBox 10">
            <a:extLst>
              <a:ext uri="{FF2B5EF4-FFF2-40B4-BE49-F238E27FC236}">
                <a16:creationId xmlns:a16="http://schemas.microsoft.com/office/drawing/2014/main" id="{5192F92F-210E-5AF5-7899-E10E11AAE3C8}"/>
              </a:ext>
            </a:extLst>
          </p:cNvPr>
          <p:cNvSpPr txBox="1"/>
          <p:nvPr/>
        </p:nvSpPr>
        <p:spPr>
          <a:xfrm>
            <a:off x="7518946" y="4948666"/>
            <a:ext cx="4345145" cy="230832"/>
          </a:xfrm>
          <a:prstGeom prst="rect">
            <a:avLst/>
          </a:prstGeom>
          <a:noFill/>
        </p:spPr>
        <p:txBody>
          <a:bodyPr wrap="square" rtlCol="0">
            <a:spAutoFit/>
          </a:bodyPr>
          <a:lstStyle/>
          <a:p>
            <a:r>
              <a:rPr lang="en-US" sz="900">
                <a:hlinkClick r:id="rId4" tooltip="https://thuocdantoc.vn/benh/tre-bi-cam-lanh-cum"/>
              </a:rPr>
              <a:t>This Photo</a:t>
            </a:r>
            <a:r>
              <a:rPr lang="en-US" sz="900"/>
              <a:t> by Unknown Author is licensed under </a:t>
            </a:r>
            <a:r>
              <a:rPr lang="en-US" sz="900">
                <a:hlinkClick r:id="rId5" tooltip="https://creativecommons.org/licenses/by-sa/3.0/"/>
              </a:rPr>
              <a:t>CC BY-SA</a:t>
            </a:r>
            <a:endParaRPr lang="en-US" sz="900"/>
          </a:p>
        </p:txBody>
      </p:sp>
    </p:spTree>
    <p:custDataLst>
      <p:tags r:id="rId1"/>
    </p:custDataLst>
    <p:extLst>
      <p:ext uri="{BB962C8B-B14F-4D97-AF65-F5344CB8AC3E}">
        <p14:creationId xmlns:p14="http://schemas.microsoft.com/office/powerpoint/2010/main" val="29214044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2489" y="1233405"/>
            <a:ext cx="10792132" cy="2195596"/>
          </a:xfrm>
        </p:spPr>
        <p:txBody>
          <a:bodyPr vert="horz" lIns="91440" tIns="45720" rIns="91440" bIns="45720" rtlCol="0" anchor="t">
            <a:noAutofit/>
          </a:bodyPr>
          <a:lstStyle/>
          <a:p>
            <a:pPr marL="0" indent="0">
              <a:buNone/>
            </a:pPr>
            <a:r>
              <a:rPr lang="en-US" sz="2600">
                <a:latin typeface="Calibri"/>
                <a:ea typeface="Calibri"/>
                <a:cs typeface="Arial"/>
              </a:rPr>
              <a:t>Describe the </a:t>
            </a:r>
            <a:r>
              <a:rPr lang="en-US" sz="2600" b="1">
                <a:latin typeface="Calibri"/>
                <a:ea typeface="Calibri"/>
                <a:cs typeface="Arial"/>
              </a:rPr>
              <a:t>major stages of human development </a:t>
            </a:r>
            <a:r>
              <a:rPr lang="en-US" sz="2600">
                <a:latin typeface="Calibri"/>
                <a:ea typeface="Calibri"/>
                <a:cs typeface="Arial"/>
              </a:rPr>
              <a:t>and the </a:t>
            </a:r>
            <a:r>
              <a:rPr lang="en-US" sz="2600" b="1">
                <a:latin typeface="Calibri"/>
                <a:ea typeface="Calibri"/>
                <a:cs typeface="Arial"/>
              </a:rPr>
              <a:t>basic health need</a:t>
            </a:r>
            <a:r>
              <a:rPr lang="en-US" sz="2600">
                <a:latin typeface="Calibri"/>
                <a:ea typeface="Calibri"/>
                <a:cs typeface="Arial"/>
              </a:rPr>
              <a:t>s of humans</a:t>
            </a:r>
          </a:p>
          <a:p>
            <a:pPr>
              <a:buClrTx/>
              <a:buFont typeface="Arial"/>
              <a:buChar char="•"/>
            </a:pPr>
            <a:endParaRPr lang="en-US" sz="2600">
              <a:latin typeface="Calibri"/>
              <a:ea typeface="Calibri"/>
              <a:cs typeface="Arial"/>
            </a:endParaRPr>
          </a:p>
          <a:p>
            <a:pPr marL="342900" indent="-342900">
              <a:buClrTx/>
              <a:buFont typeface="Arial" panose="020B0604020202020204" pitchFamily="34" charset="0"/>
              <a:buChar char="•"/>
            </a:pPr>
            <a:r>
              <a:rPr lang="en-US" sz="2600" b="0">
                <a:latin typeface="Calibri"/>
                <a:ea typeface="Calibri"/>
                <a:cs typeface="Arial"/>
              </a:rPr>
              <a:t>Describe five common characteristics of growth and development.</a:t>
            </a:r>
          </a:p>
          <a:p>
            <a:pPr marL="342900" indent="-342900">
              <a:buClrTx/>
              <a:buFont typeface="Arial" panose="020B0604020202020204" pitchFamily="34" charset="0"/>
              <a:buChar char="•"/>
            </a:pPr>
            <a:r>
              <a:rPr lang="en-US" sz="2600" b="0">
                <a:latin typeface="Calibri"/>
                <a:ea typeface="Calibri"/>
                <a:cs typeface="Arial"/>
              </a:rPr>
              <a:t>Describe human needs theory regarding human actualization.</a:t>
            </a:r>
          </a:p>
          <a:p>
            <a:pPr algn="ctr"/>
            <a:endParaRPr lang="en-US" sz="1600">
              <a:ea typeface="Calibri"/>
              <a:cs typeface="Calibri"/>
            </a:endParaRPr>
          </a:p>
        </p:txBody>
      </p:sp>
      <p:sp>
        <p:nvSpPr>
          <p:cNvPr id="2" name="Title 1"/>
          <p:cNvSpPr>
            <a:spLocks noGrp="1"/>
          </p:cNvSpPr>
          <p:nvPr>
            <p:ph type="title"/>
          </p:nvPr>
        </p:nvSpPr>
        <p:spPr>
          <a:xfrm>
            <a:off x="632489" y="52399"/>
            <a:ext cx="5467097" cy="951845"/>
          </a:xfrm>
        </p:spPr>
        <p:txBody>
          <a:bodyPr anchor="b">
            <a:normAutofit/>
          </a:bodyPr>
          <a:lstStyle/>
          <a:p>
            <a:r>
              <a:rPr lang="en-US">
                <a:latin typeface="Calibri"/>
                <a:ea typeface="Calibri"/>
                <a:cs typeface="Arial"/>
              </a:rPr>
              <a:t>Competency 1</a:t>
            </a:r>
          </a:p>
        </p:txBody>
      </p:sp>
      <p:pic>
        <p:nvPicPr>
          <p:cNvPr id="5" name="Picture 4" descr="A water droplet falling into a heart shape&#10;&#10;Description automatically generated">
            <a:extLst>
              <a:ext uri="{FF2B5EF4-FFF2-40B4-BE49-F238E27FC236}">
                <a16:creationId xmlns:a16="http://schemas.microsoft.com/office/drawing/2014/main" id="{9374A75C-464B-5C30-5A71-349D19A3C50B}"/>
              </a:ext>
            </a:extLst>
          </p:cNvPr>
          <p:cNvPicPr>
            <a:picLocks noChangeAspect="1"/>
          </p:cNvPicPr>
          <p:nvPr/>
        </p:nvPicPr>
        <p:blipFill>
          <a:blip r:embed="rId4">
            <a:alphaModFix amt="12000"/>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30236" y="2907"/>
            <a:ext cx="11858726" cy="6858000"/>
          </a:xfrm>
          <a:prstGeom prst="rect">
            <a:avLst/>
          </a:prstGeom>
        </p:spPr>
      </p:pic>
      <p:sp>
        <p:nvSpPr>
          <p:cNvPr id="6" name="TextBox 5">
            <a:extLst>
              <a:ext uri="{FF2B5EF4-FFF2-40B4-BE49-F238E27FC236}">
                <a16:creationId xmlns:a16="http://schemas.microsoft.com/office/drawing/2014/main" id="{12DB2307-779D-2F13-DAA5-5D32D5C31202}"/>
              </a:ext>
            </a:extLst>
          </p:cNvPr>
          <p:cNvSpPr txBox="1"/>
          <p:nvPr/>
        </p:nvSpPr>
        <p:spPr>
          <a:xfrm>
            <a:off x="632489" y="6573256"/>
            <a:ext cx="4471103" cy="230832"/>
          </a:xfrm>
          <a:prstGeom prst="rect">
            <a:avLst/>
          </a:prstGeom>
          <a:noFill/>
        </p:spPr>
        <p:txBody>
          <a:bodyPr wrap="square" rtlCol="0">
            <a:spAutoFit/>
          </a:bodyPr>
          <a:lstStyle/>
          <a:p>
            <a:r>
              <a:rPr lang="en-US" sz="900">
                <a:solidFill>
                  <a:srgbClr val="0095DA"/>
                </a:solidFill>
                <a:hlinkClick r:id="rId5" tooltip="https://epitemnein-epitomic.blogspot.com/2014/01/cultivating-supremacy-of-compassion.html">
                  <a:extLst>
                    <a:ext uri="{A12FA001-AC4F-418D-AE19-62706E023703}">
                      <ahyp:hlinkClr xmlns:ahyp="http://schemas.microsoft.com/office/drawing/2018/hyperlinkcolor" val="tx"/>
                    </a:ext>
                  </a:extLst>
                </a:hlinkClick>
              </a:rPr>
              <a:t>This Photo</a:t>
            </a:r>
            <a:r>
              <a:rPr lang="en-US" sz="900"/>
              <a:t> by Unknown Author is licensed under </a:t>
            </a:r>
            <a:r>
              <a:rPr lang="en-US" sz="900">
                <a:hlinkClick r:id="rId6"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16769719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16249"/>
            <a:ext cx="9876416" cy="3962400"/>
          </a:xfrm>
        </p:spPr>
        <p:txBody>
          <a:bodyPr vert="horz" lIns="91440" tIns="45720" rIns="91440" bIns="45720" rtlCol="0" anchor="t">
            <a:normAutofit/>
          </a:bodyPr>
          <a:lstStyle/>
          <a:p>
            <a:r>
              <a:rPr lang="en-US" sz="2600">
                <a:latin typeface="Calibri"/>
                <a:ea typeface="Calibri"/>
                <a:cs typeface="Arial"/>
              </a:rPr>
              <a:t>Describe selected </a:t>
            </a:r>
            <a:r>
              <a:rPr lang="en-US" sz="2600" b="1">
                <a:latin typeface="Calibri"/>
                <a:ea typeface="Calibri"/>
                <a:cs typeface="Arial"/>
              </a:rPr>
              <a:t>client service strategies</a:t>
            </a:r>
            <a:r>
              <a:rPr lang="en-US" sz="2600">
                <a:latin typeface="Calibri"/>
                <a:ea typeface="Calibri"/>
                <a:cs typeface="Arial"/>
              </a:rPr>
              <a:t>, including customer service their impact on quality client care and the importance of client participation in group/family activities.</a:t>
            </a:r>
            <a:endParaRPr lang="en-US" sz="2600">
              <a:latin typeface="Calibri"/>
              <a:ea typeface="Calibri"/>
              <a:cs typeface="Calibri" panose="020F0502020204030204"/>
            </a:endParaRPr>
          </a:p>
          <a:p>
            <a:pPr marL="457200" indent="-457200">
              <a:buChar char="•"/>
            </a:pPr>
            <a:r>
              <a:rPr lang="en-US" sz="2600" b="0">
                <a:latin typeface="Calibri"/>
                <a:ea typeface="Calibri"/>
                <a:cs typeface="Arial"/>
              </a:rPr>
              <a:t>Identify ways that healthcare workers can promote client services.</a:t>
            </a:r>
            <a:endParaRPr lang="en-US" sz="2600">
              <a:ea typeface="Calibri" panose="020F0502020204030204"/>
              <a:cs typeface="Calibri" panose="020F0502020204030204"/>
            </a:endParaRPr>
          </a:p>
          <a:p>
            <a:pPr marL="457200" lvl="0" indent="-457200">
              <a:buClrTx/>
              <a:buFont typeface="Arial" panose="020B0604020202020204" pitchFamily="34" charset="0"/>
              <a:buChar char="•"/>
            </a:pPr>
            <a:r>
              <a:rPr lang="en-US" sz="2600" b="0">
                <a:latin typeface="Calibri"/>
                <a:ea typeface="Calibri"/>
                <a:cs typeface="Arial"/>
              </a:rPr>
              <a:t>Discuss ways that quality client care can be enhanced in the health care setting. </a:t>
            </a:r>
          </a:p>
          <a:p>
            <a:pPr marL="457200" lvl="0" indent="-457200">
              <a:buClrTx/>
              <a:buFont typeface="Arial" panose="020B0604020202020204" pitchFamily="34" charset="0"/>
              <a:buChar char="•"/>
            </a:pPr>
            <a:r>
              <a:rPr lang="en-US" sz="2600" b="0">
                <a:latin typeface="Calibri"/>
                <a:ea typeface="Calibri"/>
                <a:cs typeface="Arial"/>
              </a:rPr>
              <a:t>List common expectations for service.</a:t>
            </a:r>
          </a:p>
          <a:p>
            <a:pPr marL="457200" lvl="0" indent="-457200">
              <a:buClrTx/>
              <a:buFont typeface="Arial" panose="020B0604020202020204" pitchFamily="34" charset="0"/>
              <a:buChar char="•"/>
            </a:pPr>
            <a:r>
              <a:rPr lang="en-US" sz="2600" b="0">
                <a:latin typeface="Calibri"/>
                <a:ea typeface="Calibri"/>
                <a:cs typeface="Arial"/>
              </a:rPr>
              <a:t>Discuss importance of client/family inclusion group activities.</a:t>
            </a:r>
          </a:p>
          <a:p>
            <a:endParaRPr lang="en-US" sz="2600">
              <a:ea typeface="Calibri"/>
              <a:cs typeface="Calibri"/>
            </a:endParaRPr>
          </a:p>
        </p:txBody>
      </p:sp>
      <p:sp>
        <p:nvSpPr>
          <p:cNvPr id="2" name="Title 1"/>
          <p:cNvSpPr>
            <a:spLocks noGrp="1"/>
          </p:cNvSpPr>
          <p:nvPr>
            <p:ph type="title"/>
          </p:nvPr>
        </p:nvSpPr>
        <p:spPr/>
        <p:txBody>
          <a:bodyPr/>
          <a:lstStyle/>
          <a:p>
            <a:r>
              <a:rPr lang="en-US">
                <a:latin typeface="Calibri"/>
                <a:ea typeface="Calibri"/>
                <a:cs typeface="Arial"/>
              </a:rPr>
              <a:t>Competency 5</a:t>
            </a:r>
          </a:p>
        </p:txBody>
      </p:sp>
      <p:pic>
        <p:nvPicPr>
          <p:cNvPr id="4" name="Picture 3" descr="A water droplet falling into a heart shape&#10;&#10;Description automatically generated">
            <a:extLst>
              <a:ext uri="{FF2B5EF4-FFF2-40B4-BE49-F238E27FC236}">
                <a16:creationId xmlns:a16="http://schemas.microsoft.com/office/drawing/2014/main" id="{B710BD31-5E69-1C7B-51F8-8F5B88ECEE7B}"/>
              </a:ext>
            </a:extLst>
          </p:cNvPr>
          <p:cNvPicPr>
            <a:picLocks noChangeAspect="1"/>
          </p:cNvPicPr>
          <p:nvPr/>
        </p:nvPicPr>
        <p:blipFill>
          <a:blip r:embed="rId3">
            <a:alphaModFix amt="11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B0AECB95-B197-4745-0A3B-37B3D76995C9}"/>
              </a:ext>
            </a:extLst>
          </p:cNvPr>
          <p:cNvSpPr txBox="1"/>
          <p:nvPr/>
        </p:nvSpPr>
        <p:spPr>
          <a:xfrm>
            <a:off x="333274" y="6627168"/>
            <a:ext cx="3867150" cy="230832"/>
          </a:xfrm>
          <a:prstGeom prst="rect">
            <a:avLst/>
          </a:prstGeom>
          <a:noFill/>
        </p:spPr>
        <p:txBody>
          <a:bodyPr wrap="square" rtlCol="0">
            <a:spAutoFit/>
          </a:bodyPr>
          <a:lstStyle/>
          <a:p>
            <a:r>
              <a:rPr lang="en-US" sz="900">
                <a:hlinkClick r:id="rId4" tooltip="https://epitemnein-epitomic.blogspot.com/2014/01/cultivating-supremacy-of-compassion.html"/>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35861726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3090" y="1257323"/>
            <a:ext cx="6648151" cy="5272088"/>
          </a:xfrm>
        </p:spPr>
        <p:txBody>
          <a:bodyPr vert="horz" lIns="91440" tIns="45720" rIns="91440" bIns="45720" rtlCol="0" anchor="t">
            <a:normAutofit/>
          </a:bodyPr>
          <a:lstStyle/>
          <a:p>
            <a:pPr marL="0" indent="0">
              <a:lnSpc>
                <a:spcPct val="110000"/>
              </a:lnSpc>
              <a:buNone/>
            </a:pPr>
            <a:r>
              <a:rPr lang="en-US" sz="2400">
                <a:latin typeface="Calibri"/>
                <a:ea typeface="Calibri"/>
                <a:cs typeface="Arial"/>
              </a:rPr>
              <a:t>Customer service</a:t>
            </a:r>
            <a:r>
              <a:rPr lang="en-US" sz="2400" b="0">
                <a:latin typeface="Calibri"/>
                <a:ea typeface="Calibri"/>
                <a:cs typeface="Arial"/>
              </a:rPr>
              <a:t> </a:t>
            </a:r>
            <a:r>
              <a:rPr lang="en-US" sz="2400">
                <a:latin typeface="Calibri"/>
                <a:ea typeface="Calibri"/>
                <a:cs typeface="Arial"/>
              </a:rPr>
              <a:t>in healthcare includes:</a:t>
            </a:r>
          </a:p>
          <a:p>
            <a:pPr marL="285750" indent="-285750">
              <a:lnSpc>
                <a:spcPct val="110000"/>
              </a:lnSpc>
              <a:buClrTx/>
              <a:buFont typeface="Arial" panose="020B0604020202020204" pitchFamily="34" charset="0"/>
              <a:buChar char="•"/>
            </a:pPr>
            <a:r>
              <a:rPr lang="en-US" sz="2400" b="0">
                <a:latin typeface="Calibri"/>
                <a:ea typeface="Calibri"/>
                <a:cs typeface="Arial"/>
              </a:rPr>
              <a:t>Staying focused on client needs</a:t>
            </a:r>
          </a:p>
          <a:p>
            <a:pPr marL="285750" indent="-285750">
              <a:lnSpc>
                <a:spcPct val="110000"/>
              </a:lnSpc>
              <a:buClrTx/>
              <a:buFont typeface="Arial" panose="020B0604020202020204" pitchFamily="34" charset="0"/>
              <a:buChar char="•"/>
            </a:pPr>
            <a:r>
              <a:rPr lang="en-US" sz="2400" b="0">
                <a:latin typeface="Calibri"/>
                <a:ea typeface="Calibri"/>
                <a:cs typeface="Arial"/>
              </a:rPr>
              <a:t>Avoiding focus on personal feelings</a:t>
            </a:r>
          </a:p>
          <a:p>
            <a:pPr marL="285750" indent="-285750">
              <a:lnSpc>
                <a:spcPct val="110000"/>
              </a:lnSpc>
              <a:buClrTx/>
              <a:buFont typeface="Arial" panose="020B0604020202020204" pitchFamily="34" charset="0"/>
              <a:buChar char="•"/>
            </a:pPr>
            <a:r>
              <a:rPr lang="en-US" sz="2400" b="0">
                <a:latin typeface="Calibri"/>
                <a:ea typeface="Calibri"/>
                <a:cs typeface="Arial"/>
              </a:rPr>
              <a:t>Recognize stage of development and related needs</a:t>
            </a:r>
          </a:p>
          <a:p>
            <a:pPr marL="285750" indent="-285750">
              <a:lnSpc>
                <a:spcPct val="110000"/>
              </a:lnSpc>
              <a:buClrTx/>
              <a:buFont typeface="Arial" panose="020B0604020202020204" pitchFamily="34" charset="0"/>
              <a:buChar char="•"/>
            </a:pPr>
            <a:r>
              <a:rPr lang="en-US" sz="2400" b="0">
                <a:latin typeface="Calibri"/>
                <a:ea typeface="Calibri"/>
                <a:cs typeface="Arial"/>
              </a:rPr>
              <a:t>Recognize impact of family</a:t>
            </a:r>
          </a:p>
          <a:p>
            <a:pPr>
              <a:lnSpc>
                <a:spcPct val="110000"/>
              </a:lnSpc>
              <a:buClrTx/>
            </a:pPr>
            <a:r>
              <a:rPr lang="en-US" sz="2400">
                <a:latin typeface="Calibri"/>
                <a:ea typeface="Calibri"/>
                <a:cs typeface="Arial"/>
              </a:rPr>
              <a:t>Define clients / customers in healthcare:</a:t>
            </a:r>
          </a:p>
          <a:p>
            <a:pPr marL="342900" indent="-342900">
              <a:lnSpc>
                <a:spcPct val="110000"/>
              </a:lnSpc>
              <a:buClrTx/>
              <a:buFont typeface="Arial" panose="020B0604020202020204" pitchFamily="34" charset="0"/>
              <a:buChar char="•"/>
            </a:pPr>
            <a:r>
              <a:rPr lang="en-US" sz="2400" b="0">
                <a:latin typeface="Calibri"/>
                <a:ea typeface="Calibri"/>
                <a:cs typeface="Arial"/>
              </a:rPr>
              <a:t>Internal customers: those who work in healthcare</a:t>
            </a:r>
          </a:p>
          <a:p>
            <a:pPr marL="342900" indent="-342900">
              <a:lnSpc>
                <a:spcPct val="110000"/>
              </a:lnSpc>
              <a:buClrTx/>
              <a:buFont typeface="Arial" panose="020B0604020202020204" pitchFamily="34" charset="0"/>
              <a:buChar char="•"/>
            </a:pPr>
            <a:r>
              <a:rPr lang="en-US" sz="2400" b="0">
                <a:latin typeface="Calibri"/>
                <a:ea typeface="Calibri"/>
                <a:cs typeface="Arial"/>
              </a:rPr>
              <a:t>External customers: those who come to the care provider for services</a:t>
            </a:r>
          </a:p>
        </p:txBody>
      </p:sp>
      <p:sp>
        <p:nvSpPr>
          <p:cNvPr id="2" name="Title 1"/>
          <p:cNvSpPr>
            <a:spLocks noGrp="1"/>
          </p:cNvSpPr>
          <p:nvPr>
            <p:ph type="title"/>
          </p:nvPr>
        </p:nvSpPr>
        <p:spPr>
          <a:xfrm>
            <a:off x="430121" y="643464"/>
            <a:ext cx="5855416" cy="1156495"/>
          </a:xfrm>
        </p:spPr>
        <p:txBody>
          <a:bodyPr>
            <a:normAutofit/>
          </a:bodyPr>
          <a:lstStyle/>
          <a:p>
            <a:r>
              <a:rPr lang="en-US">
                <a:latin typeface="Calibri"/>
                <a:ea typeface="Calibri"/>
                <a:cs typeface="Arial"/>
              </a:rPr>
              <a:t>Service Strategies</a:t>
            </a:r>
          </a:p>
        </p:txBody>
      </p:sp>
      <p:pic>
        <p:nvPicPr>
          <p:cNvPr id="5" name="Picture 4" descr="A nurse touching a patient's shoulder&#10;&#10;Description automatically generated">
            <a:extLst>
              <a:ext uri="{FF2B5EF4-FFF2-40B4-BE49-F238E27FC236}">
                <a16:creationId xmlns:a16="http://schemas.microsoft.com/office/drawing/2014/main" id="{FBF7D0C0-0FEF-C9D2-8AF4-2236DC2CC7A8}"/>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30122" y="1990165"/>
            <a:ext cx="4719250" cy="31477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9A9BF436-2B71-5BE9-F148-8E0666E77B98}"/>
              </a:ext>
            </a:extLst>
          </p:cNvPr>
          <p:cNvSpPr txBox="1"/>
          <p:nvPr/>
        </p:nvSpPr>
        <p:spPr>
          <a:xfrm>
            <a:off x="430121" y="5137905"/>
            <a:ext cx="3048000" cy="369332"/>
          </a:xfrm>
          <a:prstGeom prst="rect">
            <a:avLst/>
          </a:prstGeom>
          <a:noFill/>
        </p:spPr>
        <p:txBody>
          <a:bodyPr wrap="square" rtlCol="0">
            <a:spAutoFit/>
          </a:bodyPr>
          <a:lstStyle/>
          <a:p>
            <a:r>
              <a:rPr lang="en-US" sz="900">
                <a:hlinkClick r:id="rId4" tooltip="http://digitaldoorway.blogspot.com/2018/07/aprns-and-21st-century-american.html"/>
              </a:rPr>
              <a:t>This Photo</a:t>
            </a:r>
            <a:r>
              <a:rPr lang="en-US" sz="900"/>
              <a:t> by Unknown Author is licensed under </a:t>
            </a:r>
            <a:r>
              <a:rPr lang="en-US" sz="900">
                <a:hlinkClick r:id="rId5" tooltip="https://creativecommons.org/licenses/by-nc-nd/3.0/"/>
              </a:rPr>
              <a:t>CC BY-NC-ND</a:t>
            </a:r>
            <a:endParaRPr lang="en-US" sz="900"/>
          </a:p>
        </p:txBody>
      </p:sp>
      <p:pic>
        <p:nvPicPr>
          <p:cNvPr id="7" name="Content Placeholder 3" descr="A lightbulb">
            <a:extLst>
              <a:ext uri="{FF2B5EF4-FFF2-40B4-BE49-F238E27FC236}">
                <a16:creationId xmlns:a16="http://schemas.microsoft.com/office/drawing/2014/main" id="{44703674-3FBE-1CAB-301A-AFCC49D35A3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384886" y="815882"/>
            <a:ext cx="891813" cy="891813"/>
          </a:xfrm>
          <a:prstGeom prst="rect">
            <a:avLst/>
          </a:prstGeom>
        </p:spPr>
      </p:pic>
    </p:spTree>
    <p:custDataLst>
      <p:tags r:id="rId1"/>
    </p:custDataLst>
    <p:extLst>
      <p:ext uri="{BB962C8B-B14F-4D97-AF65-F5344CB8AC3E}">
        <p14:creationId xmlns:p14="http://schemas.microsoft.com/office/powerpoint/2010/main" val="38934608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818" y="360334"/>
            <a:ext cx="6672886" cy="1124222"/>
          </a:xfrm>
        </p:spPr>
        <p:txBody>
          <a:bodyPr>
            <a:normAutofit/>
          </a:bodyPr>
          <a:lstStyle/>
          <a:p>
            <a:r>
              <a:rPr lang="en-US">
                <a:latin typeface="Calibri"/>
                <a:ea typeface="Calibri"/>
                <a:cs typeface="Arial"/>
              </a:rPr>
              <a:t>Service Strategies</a:t>
            </a:r>
          </a:p>
        </p:txBody>
      </p:sp>
      <p:sp>
        <p:nvSpPr>
          <p:cNvPr id="3" name="Content Placeholder 2"/>
          <p:cNvSpPr>
            <a:spLocks noGrp="1"/>
          </p:cNvSpPr>
          <p:nvPr>
            <p:ph idx="1"/>
          </p:nvPr>
        </p:nvSpPr>
        <p:spPr>
          <a:xfrm>
            <a:off x="445818" y="1484556"/>
            <a:ext cx="6984857" cy="4578360"/>
          </a:xfrm>
        </p:spPr>
        <p:txBody>
          <a:bodyPr vert="horz" lIns="91440" tIns="45720" rIns="91440" bIns="45720" rtlCol="0" anchor="t">
            <a:normAutofit/>
          </a:bodyPr>
          <a:lstStyle/>
          <a:p>
            <a:pPr marL="0" indent="0">
              <a:buNone/>
            </a:pPr>
            <a:r>
              <a:rPr lang="en-US">
                <a:latin typeface="Calibri"/>
                <a:ea typeface="Calibri"/>
                <a:cs typeface="Arial"/>
              </a:rPr>
              <a:t>How to enhance quality care:</a:t>
            </a:r>
          </a:p>
          <a:p>
            <a:pPr lvl="1">
              <a:buClrTx/>
              <a:buFont typeface="Arial"/>
              <a:buChar char="•"/>
            </a:pPr>
            <a:r>
              <a:rPr lang="en-US">
                <a:latin typeface="Calibri"/>
                <a:ea typeface="Calibri"/>
                <a:cs typeface="Arial"/>
              </a:rPr>
              <a:t>Focus on the client</a:t>
            </a:r>
          </a:p>
          <a:p>
            <a:pPr lvl="1">
              <a:buClrTx/>
              <a:buFont typeface="Arial"/>
              <a:buChar char="•"/>
            </a:pPr>
            <a:r>
              <a:rPr lang="en-US">
                <a:latin typeface="Calibri"/>
                <a:ea typeface="Calibri"/>
                <a:cs typeface="Arial"/>
              </a:rPr>
              <a:t>Care for self: physical, emotional, mental</a:t>
            </a:r>
          </a:p>
          <a:p>
            <a:pPr lvl="1">
              <a:buClrTx/>
              <a:buFont typeface="Arial"/>
              <a:buChar char="•"/>
            </a:pPr>
            <a:r>
              <a:rPr lang="en-US">
                <a:latin typeface="Calibri"/>
                <a:ea typeface="Calibri"/>
                <a:cs typeface="Arial"/>
              </a:rPr>
              <a:t>Leave personal problems at home</a:t>
            </a:r>
          </a:p>
          <a:p>
            <a:pPr lvl="1">
              <a:buClrTx/>
              <a:buFont typeface="Arial"/>
              <a:buChar char="•"/>
            </a:pPr>
            <a:r>
              <a:rPr lang="en-US">
                <a:latin typeface="Calibri"/>
                <a:ea typeface="Calibri"/>
                <a:cs typeface="Arial"/>
              </a:rPr>
              <a:t>Seek professional development to develop your own service strategies</a:t>
            </a:r>
          </a:p>
          <a:p>
            <a:pPr lvl="1">
              <a:buClrTx/>
              <a:buFont typeface="Arial"/>
              <a:buChar char="•"/>
            </a:pPr>
            <a:r>
              <a:rPr lang="en-US">
                <a:latin typeface="Calibri"/>
                <a:ea typeface="Calibri"/>
                <a:cs typeface="Arial"/>
              </a:rPr>
              <a:t>Remember</a:t>
            </a:r>
          </a:p>
          <a:p>
            <a:pPr lvl="2">
              <a:buFont typeface="Arial"/>
              <a:buChar char="•"/>
            </a:pPr>
            <a:r>
              <a:rPr lang="en-US">
                <a:latin typeface="Calibri"/>
                <a:ea typeface="Calibri"/>
                <a:cs typeface="Arial"/>
              </a:rPr>
              <a:t>The client may feel vulnerable</a:t>
            </a:r>
          </a:p>
          <a:p>
            <a:pPr lvl="2">
              <a:buFont typeface="Arial"/>
              <a:buChar char="•"/>
            </a:pPr>
            <a:r>
              <a:rPr lang="en-US">
                <a:latin typeface="Calibri"/>
                <a:ea typeface="Calibri"/>
                <a:cs typeface="Arial"/>
              </a:rPr>
              <a:t>The client &amp; family may be experiencing a crisis</a:t>
            </a:r>
          </a:p>
        </p:txBody>
      </p:sp>
      <p:pic>
        <p:nvPicPr>
          <p:cNvPr id="5" name="Picture 4" descr="A nurse standing next to an old person&#10;&#10;Description automatically generated">
            <a:extLst>
              <a:ext uri="{FF2B5EF4-FFF2-40B4-BE49-F238E27FC236}">
                <a16:creationId xmlns:a16="http://schemas.microsoft.com/office/drawing/2014/main" id="{77E689A9-3510-B4A3-6676-DB064C6E1536}"/>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19603" r="5865"/>
          <a:stretch/>
        </p:blipFill>
        <p:spPr>
          <a:xfrm>
            <a:off x="7710419" y="1484556"/>
            <a:ext cx="4481581" cy="4010557"/>
          </a:xfrm>
          <a:prstGeom prst="rect">
            <a:avLst/>
          </a:prstGeom>
        </p:spPr>
      </p:pic>
      <p:sp>
        <p:nvSpPr>
          <p:cNvPr id="6" name="TextBox 5">
            <a:extLst>
              <a:ext uri="{FF2B5EF4-FFF2-40B4-BE49-F238E27FC236}">
                <a16:creationId xmlns:a16="http://schemas.microsoft.com/office/drawing/2014/main" id="{CF60252D-80A5-1DA3-1F1D-96B63D7EE566}"/>
              </a:ext>
            </a:extLst>
          </p:cNvPr>
          <p:cNvSpPr txBox="1"/>
          <p:nvPr/>
        </p:nvSpPr>
        <p:spPr>
          <a:xfrm>
            <a:off x="7710419" y="5495113"/>
            <a:ext cx="3062342" cy="230409"/>
          </a:xfrm>
          <a:prstGeom prst="rect">
            <a:avLst/>
          </a:prstGeom>
          <a:noFill/>
        </p:spPr>
        <p:txBody>
          <a:bodyPr wrap="square" rtlCol="0">
            <a:spAutoFit/>
          </a:bodyPr>
          <a:lstStyle/>
          <a:p>
            <a:r>
              <a:rPr lang="en-US" sz="900">
                <a:hlinkClick r:id="rId5" tooltip="https://wtcs.pressbooks.pub/nursingfundamentals/chapter/2-3-communicating-with-patients/"/>
              </a:rPr>
              <a:t>This Photo</a:t>
            </a:r>
            <a:r>
              <a:rPr lang="en-US" sz="900"/>
              <a:t> by Unknown Author is licensed under </a:t>
            </a:r>
            <a:r>
              <a:rPr lang="en-US" sz="900">
                <a:hlinkClick r:id="rId6" tooltip="https://creativecommons.org/licenses/by/3.0/"/>
              </a:rPr>
              <a:t>CC BY</a:t>
            </a:r>
            <a:endParaRPr lang="en-US" sz="900"/>
          </a:p>
        </p:txBody>
      </p:sp>
      <p:pic>
        <p:nvPicPr>
          <p:cNvPr id="8" name="Content Placeholder 3" descr="A lightbulb">
            <a:extLst>
              <a:ext uri="{FF2B5EF4-FFF2-40B4-BE49-F238E27FC236}">
                <a16:creationId xmlns:a16="http://schemas.microsoft.com/office/drawing/2014/main" id="{6D9D508D-AD4D-252B-E9AA-1035E3C9BA1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63392" y="365308"/>
            <a:ext cx="891813" cy="891813"/>
          </a:xfrm>
          <a:prstGeom prst="rect">
            <a:avLst/>
          </a:prstGeom>
        </p:spPr>
      </p:pic>
    </p:spTree>
    <p:custDataLst>
      <p:tags r:id="rId1"/>
    </p:custDataLst>
    <p:extLst>
      <p:ext uri="{BB962C8B-B14F-4D97-AF65-F5344CB8AC3E}">
        <p14:creationId xmlns:p14="http://schemas.microsoft.com/office/powerpoint/2010/main" val="13935896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3198" y="1581450"/>
            <a:ext cx="6530788" cy="4195405"/>
          </a:xfrm>
        </p:spPr>
        <p:txBody>
          <a:bodyPr vert="horz" lIns="91440" tIns="45720" rIns="91440" bIns="45720" rtlCol="0" anchor="t">
            <a:normAutofit/>
          </a:bodyPr>
          <a:lstStyle/>
          <a:p>
            <a:pPr marL="0" indent="0">
              <a:buNone/>
            </a:pPr>
            <a:r>
              <a:rPr lang="en-US">
                <a:latin typeface="Calibri"/>
                <a:ea typeface="Calibri"/>
                <a:cs typeface="Arial"/>
              </a:rPr>
              <a:t>Service should be:</a:t>
            </a:r>
          </a:p>
          <a:p>
            <a:pPr lvl="1">
              <a:buClrTx/>
              <a:buFont typeface="Arial"/>
              <a:buChar char="•"/>
            </a:pPr>
            <a:r>
              <a:rPr lang="en-US">
                <a:latin typeface="Calibri"/>
                <a:ea typeface="Calibri"/>
                <a:cs typeface="Arial"/>
              </a:rPr>
              <a:t>Timely</a:t>
            </a:r>
          </a:p>
          <a:p>
            <a:pPr lvl="1">
              <a:buClrTx/>
              <a:buFont typeface="Arial"/>
              <a:buChar char="•"/>
            </a:pPr>
            <a:r>
              <a:rPr lang="en-US">
                <a:latin typeface="Calibri"/>
                <a:ea typeface="Calibri"/>
                <a:cs typeface="Arial"/>
              </a:rPr>
              <a:t>Client-centered</a:t>
            </a:r>
          </a:p>
          <a:p>
            <a:pPr lvl="1">
              <a:buClrTx/>
              <a:buFont typeface="Arial"/>
              <a:buChar char="•"/>
            </a:pPr>
            <a:r>
              <a:rPr lang="en-US">
                <a:latin typeface="Calibri"/>
                <a:ea typeface="Calibri"/>
                <a:cs typeface="Arial"/>
              </a:rPr>
              <a:t>Compassionate</a:t>
            </a:r>
          </a:p>
          <a:p>
            <a:pPr lvl="1">
              <a:spcAft>
                <a:spcPts val="600"/>
              </a:spcAft>
              <a:buClrTx/>
              <a:buFont typeface="Arial"/>
              <a:buChar char="•"/>
            </a:pPr>
            <a:r>
              <a:rPr lang="en-US">
                <a:latin typeface="Calibri"/>
                <a:ea typeface="Calibri"/>
                <a:cs typeface="Arial"/>
              </a:rPr>
              <a:t>Competent</a:t>
            </a:r>
          </a:p>
          <a:p>
            <a:pPr indent="-228600">
              <a:lnSpc>
                <a:spcPct val="160000"/>
              </a:lnSpc>
            </a:pPr>
            <a:r>
              <a:rPr lang="en-US">
                <a:latin typeface="Calibri"/>
                <a:ea typeface="Calibri"/>
                <a:cs typeface="Arial"/>
              </a:rPr>
              <a:t>Videos:</a:t>
            </a:r>
          </a:p>
          <a:p>
            <a:pPr lvl="1"/>
            <a:r>
              <a:rPr lang="en-US" sz="2000" b="0">
                <a:latin typeface="Calibri"/>
                <a:ea typeface="Calibri"/>
                <a:cs typeface="Arial"/>
              </a:rPr>
              <a:t>Empathy (4 </a:t>
            </a:r>
            <a:r>
              <a:rPr lang="en-US" sz="2000" b="0" err="1">
                <a:latin typeface="Calibri"/>
                <a:ea typeface="Calibri"/>
                <a:cs typeface="Arial"/>
              </a:rPr>
              <a:t>mn</a:t>
            </a:r>
            <a:r>
              <a:rPr lang="en-US" sz="2000" b="0">
                <a:latin typeface="Calibri"/>
                <a:ea typeface="Calibri"/>
                <a:cs typeface="Arial"/>
              </a:rPr>
              <a:t>):</a:t>
            </a:r>
            <a:r>
              <a:rPr lang="en-US">
                <a:latin typeface="Calibri"/>
                <a:ea typeface="Calibri"/>
                <a:cs typeface="Arial"/>
              </a:rPr>
              <a:t> </a:t>
            </a:r>
            <a:r>
              <a:rPr lang="en-US" sz="1400" b="0">
                <a:latin typeface="Calibri"/>
                <a:ea typeface="Calibri"/>
                <a:cs typeface="Arial"/>
                <a:hlinkClick r:id="rId3"/>
              </a:rPr>
              <a:t>https://www.youtube.com/watch?v=cDDWvj_q-o8</a:t>
            </a:r>
            <a:r>
              <a:rPr lang="en-US" sz="1400" b="0">
                <a:latin typeface="Calibri"/>
                <a:ea typeface="Calibri"/>
                <a:cs typeface="Arial"/>
              </a:rPr>
              <a:t> </a:t>
            </a:r>
          </a:p>
          <a:p>
            <a:pPr lvl="1"/>
            <a:r>
              <a:rPr lang="en-US" sz="2000" b="0">
                <a:latin typeface="Calibri"/>
                <a:ea typeface="Calibri"/>
                <a:cs typeface="Arial"/>
              </a:rPr>
              <a:t>Say This, Not That: Patient Experience (16 </a:t>
            </a:r>
            <a:r>
              <a:rPr lang="en-US" sz="2000" b="0" err="1">
                <a:latin typeface="Calibri"/>
                <a:ea typeface="Calibri"/>
                <a:cs typeface="Arial"/>
              </a:rPr>
              <a:t>mn</a:t>
            </a:r>
            <a:r>
              <a:rPr lang="en-US" sz="2000" b="0">
                <a:latin typeface="Calibri"/>
                <a:ea typeface="Calibri"/>
                <a:cs typeface="Arial"/>
              </a:rPr>
              <a:t>): </a:t>
            </a:r>
            <a:r>
              <a:rPr lang="en-US" sz="1400">
                <a:latin typeface="Calibri"/>
                <a:ea typeface="Calibri"/>
                <a:cs typeface="Arial"/>
                <a:hlinkClick r:id="rId4"/>
              </a:rPr>
              <a:t>https://www.youtube.com/watch?v=r842Ylpa-nQ</a:t>
            </a:r>
            <a:r>
              <a:rPr lang="en-US" sz="1400">
                <a:latin typeface="Calibri"/>
                <a:ea typeface="Calibri"/>
                <a:cs typeface="Arial"/>
              </a:rPr>
              <a:t> </a:t>
            </a:r>
          </a:p>
          <a:p>
            <a:pPr marL="457200" lvl="1" indent="0">
              <a:buClrTx/>
              <a:buNone/>
            </a:pPr>
            <a:endParaRPr lang="en-US">
              <a:latin typeface="Calibri"/>
              <a:ea typeface="Calibri"/>
              <a:cs typeface="Arial"/>
            </a:endParaRPr>
          </a:p>
          <a:p>
            <a:endParaRPr lang="en-US"/>
          </a:p>
        </p:txBody>
      </p:sp>
      <p:sp>
        <p:nvSpPr>
          <p:cNvPr id="2" name="Title 1"/>
          <p:cNvSpPr>
            <a:spLocks noGrp="1"/>
          </p:cNvSpPr>
          <p:nvPr>
            <p:ph type="title"/>
          </p:nvPr>
        </p:nvSpPr>
        <p:spPr>
          <a:xfrm>
            <a:off x="483198" y="305184"/>
            <a:ext cx="7305338" cy="1018224"/>
          </a:xfrm>
        </p:spPr>
        <p:txBody>
          <a:bodyPr/>
          <a:lstStyle/>
          <a:p>
            <a:r>
              <a:rPr lang="en-US">
                <a:latin typeface="Calibri"/>
                <a:ea typeface="Calibri"/>
                <a:cs typeface="Arial"/>
              </a:rPr>
              <a:t>Expectations for Service</a:t>
            </a:r>
          </a:p>
        </p:txBody>
      </p:sp>
      <p:pic>
        <p:nvPicPr>
          <p:cNvPr id="5" name="Picture 4" descr="A diagram of a family&#10;&#10;Description automatically generated">
            <a:extLst>
              <a:ext uri="{FF2B5EF4-FFF2-40B4-BE49-F238E27FC236}">
                <a16:creationId xmlns:a16="http://schemas.microsoft.com/office/drawing/2014/main" id="{A2945367-20A8-EB38-3EEE-3351D60A0A87}"/>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153835" y="1209935"/>
            <a:ext cx="4833769" cy="4833769"/>
          </a:xfrm>
          <a:prstGeom prst="rect">
            <a:avLst/>
          </a:prstGeom>
        </p:spPr>
      </p:pic>
      <p:sp>
        <p:nvSpPr>
          <p:cNvPr id="6" name="TextBox 5">
            <a:extLst>
              <a:ext uri="{FF2B5EF4-FFF2-40B4-BE49-F238E27FC236}">
                <a16:creationId xmlns:a16="http://schemas.microsoft.com/office/drawing/2014/main" id="{28C6D1F1-E368-4847-AD42-C462C3959401}"/>
              </a:ext>
            </a:extLst>
          </p:cNvPr>
          <p:cNvSpPr txBox="1"/>
          <p:nvPr/>
        </p:nvSpPr>
        <p:spPr>
          <a:xfrm>
            <a:off x="8086164" y="6043704"/>
            <a:ext cx="3901440" cy="230832"/>
          </a:xfrm>
          <a:prstGeom prst="rect">
            <a:avLst/>
          </a:prstGeom>
          <a:noFill/>
        </p:spPr>
        <p:txBody>
          <a:bodyPr wrap="square" rtlCol="0">
            <a:spAutoFit/>
          </a:bodyPr>
          <a:lstStyle/>
          <a:p>
            <a:r>
              <a:rPr lang="en-US" sz="900">
                <a:hlinkClick r:id="rId6" tooltip="https://bmjopenquality.bmj.com/content/9/2/e000823"/>
              </a:rPr>
              <a:t>This Photo</a:t>
            </a:r>
            <a:r>
              <a:rPr lang="en-US" sz="900"/>
              <a:t> by Unknown Author is licensed under </a:t>
            </a:r>
            <a:r>
              <a:rPr lang="en-US" sz="900">
                <a:hlinkClick r:id="rId7" tooltip="https://creativecommons.org/licenses/by-nc/3.0/"/>
              </a:rPr>
              <a:t>CC BY-NC</a:t>
            </a:r>
            <a:endParaRPr lang="en-US" sz="900"/>
          </a:p>
        </p:txBody>
      </p:sp>
    </p:spTree>
    <p:custDataLst>
      <p:tags r:id="rId1"/>
    </p:custDataLst>
    <p:extLst>
      <p:ext uri="{BB962C8B-B14F-4D97-AF65-F5344CB8AC3E}">
        <p14:creationId xmlns:p14="http://schemas.microsoft.com/office/powerpoint/2010/main" val="37597909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6033" y="393433"/>
            <a:ext cx="11079933" cy="994331"/>
          </a:xfrm>
        </p:spPr>
        <p:txBody>
          <a:bodyPr>
            <a:normAutofit/>
          </a:bodyPr>
          <a:lstStyle/>
          <a:p>
            <a:r>
              <a:rPr lang="en-US">
                <a:latin typeface="Calibri"/>
                <a:ea typeface="Calibri"/>
                <a:cs typeface="Arial"/>
              </a:rPr>
              <a:t>Importance of Inclusion Group Activities</a:t>
            </a:r>
          </a:p>
        </p:txBody>
      </p:sp>
      <p:sp>
        <p:nvSpPr>
          <p:cNvPr id="3" name="Content Placeholder 2"/>
          <p:cNvSpPr>
            <a:spLocks noGrp="1"/>
          </p:cNvSpPr>
          <p:nvPr>
            <p:ph idx="1"/>
          </p:nvPr>
        </p:nvSpPr>
        <p:spPr>
          <a:xfrm>
            <a:off x="494225" y="1866441"/>
            <a:ext cx="6564207" cy="3881309"/>
          </a:xfrm>
        </p:spPr>
        <p:txBody>
          <a:bodyPr vert="horz" lIns="91440" tIns="45720" rIns="91440" bIns="45720" rtlCol="0" anchor="t">
            <a:normAutofit/>
          </a:bodyPr>
          <a:lstStyle/>
          <a:p>
            <a:pPr marL="457200" lvl="0" indent="-457200">
              <a:buClrTx/>
              <a:buFont typeface="Arial" panose="020B0604020202020204" pitchFamily="34" charset="0"/>
              <a:buChar char="•"/>
            </a:pPr>
            <a:r>
              <a:rPr lang="en-US" b="0">
                <a:latin typeface="Calibri"/>
                <a:ea typeface="Calibri"/>
                <a:cs typeface="Arial"/>
              </a:rPr>
              <a:t>May reduce loneliness</a:t>
            </a:r>
          </a:p>
          <a:p>
            <a:pPr marL="457200" lvl="0" indent="-457200">
              <a:buClrTx/>
              <a:buFont typeface="Arial" panose="020B0604020202020204" pitchFamily="34" charset="0"/>
              <a:buChar char="•"/>
            </a:pPr>
            <a:r>
              <a:rPr lang="en-US" b="0">
                <a:latin typeface="Calibri"/>
                <a:ea typeface="Calibri"/>
                <a:cs typeface="Arial"/>
              </a:rPr>
              <a:t>Provide socialization</a:t>
            </a:r>
          </a:p>
          <a:p>
            <a:pPr marL="457200" lvl="0" indent="-457200">
              <a:buClrTx/>
              <a:buFont typeface="Arial" panose="020B0604020202020204" pitchFamily="34" charset="0"/>
              <a:buChar char="•"/>
            </a:pPr>
            <a:r>
              <a:rPr lang="en-US" b="0">
                <a:latin typeface="Calibri"/>
                <a:ea typeface="Calibri"/>
                <a:cs typeface="Arial"/>
              </a:rPr>
              <a:t>Increases self-worth</a:t>
            </a:r>
          </a:p>
          <a:p>
            <a:pPr marL="457200" lvl="0" indent="-457200">
              <a:buClrTx/>
              <a:buFont typeface="Arial" panose="020B0604020202020204" pitchFamily="34" charset="0"/>
              <a:buChar char="•"/>
            </a:pPr>
            <a:r>
              <a:rPr lang="en-US" b="0">
                <a:latin typeface="Calibri"/>
                <a:ea typeface="Calibri"/>
                <a:cs typeface="Arial"/>
              </a:rPr>
              <a:t>Refocus negative thoughts to positive</a:t>
            </a:r>
          </a:p>
          <a:p>
            <a:pPr marL="457200" lvl="0" indent="-457200">
              <a:buClrTx/>
              <a:buFont typeface="Arial" panose="020B0604020202020204" pitchFamily="34" charset="0"/>
              <a:buChar char="•"/>
            </a:pPr>
            <a:r>
              <a:rPr lang="en-US" b="0">
                <a:latin typeface="Calibri"/>
                <a:ea typeface="Calibri"/>
                <a:cs typeface="Arial"/>
              </a:rPr>
              <a:t>Promotes feeling of acceptance</a:t>
            </a:r>
          </a:p>
          <a:p>
            <a:endParaRPr lang="en-US">
              <a:ea typeface="Calibri"/>
              <a:cs typeface="Calibri"/>
            </a:endParaRPr>
          </a:p>
        </p:txBody>
      </p:sp>
      <p:pic>
        <p:nvPicPr>
          <p:cNvPr id="5" name="Picture 4" descr="A group of people holding balloons&#10;&#10;Description automatically generated">
            <a:extLst>
              <a:ext uri="{FF2B5EF4-FFF2-40B4-BE49-F238E27FC236}">
                <a16:creationId xmlns:a16="http://schemas.microsoft.com/office/drawing/2014/main" id="{8A9DD6F2-C71E-1E00-A764-96E18F9314F9}"/>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477981" y="1781969"/>
            <a:ext cx="4474067" cy="40502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94E38C53-DE87-8BF6-F888-32A6F7357D41}"/>
              </a:ext>
            </a:extLst>
          </p:cNvPr>
          <p:cNvSpPr txBox="1"/>
          <p:nvPr/>
        </p:nvSpPr>
        <p:spPr>
          <a:xfrm>
            <a:off x="7477981" y="5832223"/>
            <a:ext cx="3313658" cy="230832"/>
          </a:xfrm>
          <a:prstGeom prst="rect">
            <a:avLst/>
          </a:prstGeom>
          <a:noFill/>
        </p:spPr>
        <p:txBody>
          <a:bodyPr wrap="square" rtlCol="0">
            <a:spAutoFit/>
          </a:bodyPr>
          <a:lstStyle/>
          <a:p>
            <a:r>
              <a:rPr lang="en-US" sz="900">
                <a:hlinkClick r:id="rId4" tooltip="http://www.flickr.com/photos/jmsmith000/4528903834/"/>
              </a:rPr>
              <a:t>This Photo</a:t>
            </a:r>
            <a:r>
              <a:rPr lang="en-US" sz="900"/>
              <a:t> by Unknown Author is licensed under </a:t>
            </a:r>
            <a:r>
              <a:rPr lang="en-US" sz="900">
                <a:hlinkClick r:id="rId5" tooltip="https://creativecommons.org/licenses/by-nd/3.0/"/>
              </a:rPr>
              <a:t>CC BY-ND</a:t>
            </a:r>
            <a:endParaRPr lang="en-US" sz="900"/>
          </a:p>
        </p:txBody>
      </p:sp>
      <p:pic>
        <p:nvPicPr>
          <p:cNvPr id="7" name="Content Placeholder 3" descr="A lightbulb">
            <a:extLst>
              <a:ext uri="{FF2B5EF4-FFF2-40B4-BE49-F238E27FC236}">
                <a16:creationId xmlns:a16="http://schemas.microsoft.com/office/drawing/2014/main" id="{D71889ED-8392-A79B-16D0-6EFA8B8D93C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344893" y="233399"/>
            <a:ext cx="891813" cy="891813"/>
          </a:xfrm>
          <a:prstGeom prst="rect">
            <a:avLst/>
          </a:prstGeom>
        </p:spPr>
      </p:pic>
    </p:spTree>
    <p:custDataLst>
      <p:tags r:id="rId1"/>
    </p:custDataLst>
    <p:extLst>
      <p:ext uri="{BB962C8B-B14F-4D97-AF65-F5344CB8AC3E}">
        <p14:creationId xmlns:p14="http://schemas.microsoft.com/office/powerpoint/2010/main" val="21414155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90688"/>
            <a:ext cx="10349753" cy="3687763"/>
          </a:xfrm>
        </p:spPr>
        <p:txBody>
          <a:bodyPr vert="horz" lIns="91440" tIns="45720" rIns="91440" bIns="45720" rtlCol="0" anchor="t">
            <a:normAutofit lnSpcReduction="10000"/>
          </a:bodyPr>
          <a:lstStyle/>
          <a:p>
            <a:pPr marL="0" indent="0">
              <a:buNone/>
            </a:pPr>
            <a:r>
              <a:rPr lang="en-US">
                <a:latin typeface="Calibri"/>
                <a:ea typeface="Calibri"/>
                <a:cs typeface="Arial"/>
              </a:rPr>
              <a:t>Define the stages and processes of </a:t>
            </a:r>
            <a:r>
              <a:rPr lang="en-US" b="1">
                <a:latin typeface="Calibri"/>
                <a:ea typeface="Calibri"/>
                <a:cs typeface="Arial"/>
              </a:rPr>
              <a:t>death and dying </a:t>
            </a:r>
            <a:r>
              <a:rPr lang="en-US">
                <a:latin typeface="Calibri"/>
                <a:ea typeface="Calibri"/>
                <a:cs typeface="Arial"/>
              </a:rPr>
              <a:t>and the influences those stages have on clients and their families</a:t>
            </a:r>
          </a:p>
          <a:p>
            <a:pPr marL="0" indent="0">
              <a:buNone/>
            </a:pPr>
            <a:endParaRPr lang="en-US">
              <a:latin typeface="Calibri"/>
              <a:ea typeface="Calibri"/>
              <a:cs typeface="Arial"/>
            </a:endParaRPr>
          </a:p>
          <a:p>
            <a:pPr marL="406400" indent="-342900">
              <a:buClrTx/>
              <a:buFont typeface="Arial"/>
              <a:buChar char="•"/>
            </a:pPr>
            <a:r>
              <a:rPr lang="en-US" b="0">
                <a:latin typeface="Calibri"/>
                <a:ea typeface="Calibri"/>
                <a:cs typeface="Arial"/>
              </a:rPr>
              <a:t>List the emotional stages of grief that occurs in death and dying.</a:t>
            </a:r>
          </a:p>
          <a:p>
            <a:pPr marL="406400" indent="-342900">
              <a:buClrTx/>
              <a:buFont typeface="Arial"/>
              <a:buChar char="•"/>
            </a:pPr>
            <a:r>
              <a:rPr lang="en-US" b="0">
                <a:latin typeface="Calibri"/>
                <a:ea typeface="Calibri"/>
                <a:cs typeface="Arial"/>
              </a:rPr>
              <a:t>List the needs of the dying client and their family.</a:t>
            </a:r>
          </a:p>
          <a:p>
            <a:pPr marL="406400" indent="-342900">
              <a:buClrTx/>
              <a:buFont typeface="Arial"/>
              <a:buChar char="•"/>
            </a:pPr>
            <a:r>
              <a:rPr lang="en-US" b="0">
                <a:latin typeface="Calibri"/>
                <a:ea typeface="Calibri"/>
                <a:cs typeface="Arial"/>
              </a:rPr>
              <a:t>List the different causes of death and describe how this may affect the client and family's ability to progress through the stages of death.</a:t>
            </a:r>
          </a:p>
          <a:p>
            <a:endParaRPr lang="en-US"/>
          </a:p>
        </p:txBody>
      </p:sp>
      <p:sp>
        <p:nvSpPr>
          <p:cNvPr id="2" name="Title 1"/>
          <p:cNvSpPr>
            <a:spLocks noGrp="1"/>
          </p:cNvSpPr>
          <p:nvPr>
            <p:ph type="title"/>
          </p:nvPr>
        </p:nvSpPr>
        <p:spPr/>
        <p:txBody>
          <a:bodyPr>
            <a:normAutofit/>
          </a:bodyPr>
          <a:lstStyle/>
          <a:p>
            <a:r>
              <a:rPr lang="en-US">
                <a:latin typeface="Calibri"/>
                <a:ea typeface="Calibri"/>
                <a:cs typeface="Arial"/>
              </a:rPr>
              <a:t>Competency 6</a:t>
            </a:r>
          </a:p>
        </p:txBody>
      </p:sp>
      <p:pic>
        <p:nvPicPr>
          <p:cNvPr id="7" name="Picture 6" descr="A water droplet falling into a heart shape&#10;&#10;Description automatically generated">
            <a:extLst>
              <a:ext uri="{FF2B5EF4-FFF2-40B4-BE49-F238E27FC236}">
                <a16:creationId xmlns:a16="http://schemas.microsoft.com/office/drawing/2014/main" id="{43DAAB7F-8968-783E-2282-04CE7E74BC85}"/>
              </a:ext>
            </a:extLst>
          </p:cNvPr>
          <p:cNvPicPr>
            <a:picLocks noChangeAspect="1"/>
          </p:cNvPicPr>
          <p:nvPr/>
        </p:nvPicPr>
        <p:blipFill>
          <a:blip r:embed="rId3">
            <a:alphaModFix amt="11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8771" y="0"/>
            <a:ext cx="11858726" cy="6858000"/>
          </a:xfrm>
          <a:prstGeom prst="rect">
            <a:avLst/>
          </a:prstGeom>
        </p:spPr>
      </p:pic>
    </p:spTree>
    <p:custDataLst>
      <p:tags r:id="rId1"/>
    </p:custDataLst>
    <p:extLst>
      <p:ext uri="{BB962C8B-B14F-4D97-AF65-F5344CB8AC3E}">
        <p14:creationId xmlns:p14="http://schemas.microsoft.com/office/powerpoint/2010/main" val="13560646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7268" y="1924237"/>
            <a:ext cx="5128731" cy="3881309"/>
          </a:xfrm>
        </p:spPr>
        <p:txBody>
          <a:bodyPr vert="horz" lIns="91440" tIns="45720" rIns="91440" bIns="45720" rtlCol="0" anchor="t">
            <a:normAutofit/>
          </a:bodyPr>
          <a:lstStyle/>
          <a:p>
            <a:pPr marL="0" indent="0">
              <a:buNone/>
            </a:pPr>
            <a:r>
              <a:rPr lang="en-US" sz="2600">
                <a:latin typeface="Calibri"/>
                <a:ea typeface="Calibri"/>
                <a:cs typeface="Arial"/>
              </a:rPr>
              <a:t>5 Stages of Grief (Kubler-Ross)</a:t>
            </a:r>
            <a:br>
              <a:rPr lang="en-US" sz="2600">
                <a:latin typeface="Calibri"/>
                <a:cs typeface="Arial"/>
              </a:rPr>
            </a:br>
            <a:endParaRPr lang="en-US" sz="2600">
              <a:latin typeface="Calibri"/>
              <a:ea typeface="Calibri"/>
              <a:cs typeface="Arial"/>
            </a:endParaRPr>
          </a:p>
          <a:p>
            <a:pPr marL="850265" lvl="1" indent="-457200">
              <a:buClrTx/>
              <a:buFont typeface="+mj-lt"/>
              <a:buAutoNum type="arabicPeriod"/>
            </a:pPr>
            <a:r>
              <a:rPr lang="en-US" sz="2600">
                <a:latin typeface="Calibri"/>
                <a:ea typeface="Calibri"/>
                <a:cs typeface="Arial"/>
              </a:rPr>
              <a:t>Denial</a:t>
            </a:r>
          </a:p>
          <a:p>
            <a:pPr marL="850265" lvl="1" indent="-457200">
              <a:buClrTx/>
              <a:buFont typeface="+mj-lt"/>
              <a:buAutoNum type="arabicPeriod"/>
            </a:pPr>
            <a:r>
              <a:rPr lang="en-US" sz="2600">
                <a:latin typeface="Calibri"/>
                <a:ea typeface="Calibri"/>
                <a:cs typeface="Arial"/>
              </a:rPr>
              <a:t>Anger</a:t>
            </a:r>
          </a:p>
          <a:p>
            <a:pPr marL="850265" lvl="1" indent="-457200">
              <a:buClrTx/>
              <a:buFont typeface="+mj-lt"/>
              <a:buAutoNum type="arabicPeriod"/>
            </a:pPr>
            <a:r>
              <a:rPr lang="en-US" sz="2600">
                <a:latin typeface="Calibri"/>
                <a:ea typeface="Calibri"/>
                <a:cs typeface="Arial"/>
              </a:rPr>
              <a:t>Bargaining</a:t>
            </a:r>
          </a:p>
          <a:p>
            <a:pPr marL="850265" lvl="1" indent="-457200">
              <a:buClrTx/>
              <a:buFont typeface="+mj-lt"/>
              <a:buAutoNum type="arabicPeriod"/>
            </a:pPr>
            <a:r>
              <a:rPr lang="en-US" sz="2600">
                <a:latin typeface="Calibri"/>
                <a:ea typeface="Calibri"/>
                <a:cs typeface="Arial"/>
              </a:rPr>
              <a:t>Depression</a:t>
            </a:r>
          </a:p>
          <a:p>
            <a:pPr marL="850265" lvl="1" indent="-457200">
              <a:buClrTx/>
              <a:buFont typeface="+mj-lt"/>
              <a:buAutoNum type="arabicPeriod"/>
            </a:pPr>
            <a:r>
              <a:rPr lang="en-US" sz="2600">
                <a:latin typeface="Calibri"/>
                <a:ea typeface="Calibri"/>
                <a:cs typeface="Arial"/>
              </a:rPr>
              <a:t>Acceptance</a:t>
            </a:r>
          </a:p>
          <a:p>
            <a:pPr marL="850265" lvl="1" indent="-457200">
              <a:buFont typeface="+mj-lt"/>
              <a:buAutoNum type="arabicPeriod"/>
            </a:pPr>
            <a:endParaRPr lang="en-US" sz="2600">
              <a:ea typeface="Calibri"/>
              <a:cs typeface="Calibri"/>
            </a:endParaRPr>
          </a:p>
        </p:txBody>
      </p:sp>
      <p:sp>
        <p:nvSpPr>
          <p:cNvPr id="2" name="Title 1"/>
          <p:cNvSpPr>
            <a:spLocks noGrp="1"/>
          </p:cNvSpPr>
          <p:nvPr>
            <p:ph type="title"/>
          </p:nvPr>
        </p:nvSpPr>
        <p:spPr>
          <a:xfrm>
            <a:off x="967269" y="350374"/>
            <a:ext cx="3352128" cy="1573863"/>
          </a:xfrm>
        </p:spPr>
        <p:txBody>
          <a:bodyPr>
            <a:normAutofit/>
          </a:bodyPr>
          <a:lstStyle/>
          <a:p>
            <a:r>
              <a:rPr lang="en-US">
                <a:latin typeface="Calibri"/>
                <a:ea typeface="Calibri"/>
                <a:cs typeface="Arial"/>
              </a:rPr>
              <a:t>Death</a:t>
            </a:r>
          </a:p>
        </p:txBody>
      </p:sp>
      <p:sp>
        <p:nvSpPr>
          <p:cNvPr id="4" name="TextBox 3">
            <a:extLst>
              <a:ext uri="{FF2B5EF4-FFF2-40B4-BE49-F238E27FC236}">
                <a16:creationId xmlns:a16="http://schemas.microsoft.com/office/drawing/2014/main" id="{B60A6762-EA9A-4628-AEE2-43653DA4D1FD}"/>
              </a:ext>
            </a:extLst>
          </p:cNvPr>
          <p:cNvSpPr txBox="1"/>
          <p:nvPr/>
        </p:nvSpPr>
        <p:spPr>
          <a:xfrm>
            <a:off x="1162250" y="5945401"/>
            <a:ext cx="6427209" cy="646331"/>
          </a:xfrm>
          <a:prstGeom prst="rect">
            <a:avLst/>
          </a:prstGeom>
          <a:noFill/>
        </p:spPr>
        <p:txBody>
          <a:bodyPr wrap="none" rtlCol="0">
            <a:spAutoFit/>
          </a:bodyPr>
          <a:lstStyle/>
          <a:p>
            <a:r>
              <a:rPr lang="en-US"/>
              <a:t>Video on stages of grief (7 </a:t>
            </a:r>
            <a:r>
              <a:rPr lang="en-US" err="1"/>
              <a:t>mn</a:t>
            </a:r>
            <a:r>
              <a:rPr lang="en-US"/>
              <a:t>):  </a:t>
            </a:r>
            <a:r>
              <a:rPr lang="en-US">
                <a:hlinkClick r:id="rId3"/>
              </a:rPr>
              <a:t>https://youtu.be/TXHDAtk8cAI</a:t>
            </a:r>
            <a:r>
              <a:rPr lang="en-US"/>
              <a:t> </a:t>
            </a:r>
          </a:p>
          <a:p>
            <a:r>
              <a:rPr lang="en-US"/>
              <a:t>Video on how grief varies (4.5mn):  </a:t>
            </a:r>
            <a:r>
              <a:rPr lang="en-US">
                <a:hlinkClick r:id="rId4"/>
              </a:rPr>
              <a:t>https://youtu.be/0SpmHNlIrJg</a:t>
            </a:r>
            <a:r>
              <a:rPr lang="en-US"/>
              <a:t> </a:t>
            </a:r>
          </a:p>
        </p:txBody>
      </p:sp>
      <p:pic>
        <p:nvPicPr>
          <p:cNvPr id="6" name="Picture 5" descr="A person sitting on a white stairs&#10;&#10;Description automatically generated">
            <a:extLst>
              <a:ext uri="{FF2B5EF4-FFF2-40B4-BE49-F238E27FC236}">
                <a16:creationId xmlns:a16="http://schemas.microsoft.com/office/drawing/2014/main" id="{C8257CF0-7BA0-3505-116E-419B2CB4C56F}"/>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740125" y="1654896"/>
            <a:ext cx="3861995" cy="35482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a:extLst>
              <a:ext uri="{FF2B5EF4-FFF2-40B4-BE49-F238E27FC236}">
                <a16:creationId xmlns:a16="http://schemas.microsoft.com/office/drawing/2014/main" id="{CEE65FD4-49CF-3D8F-1109-94B6C20E990F}"/>
              </a:ext>
            </a:extLst>
          </p:cNvPr>
          <p:cNvSpPr txBox="1"/>
          <p:nvPr/>
        </p:nvSpPr>
        <p:spPr>
          <a:xfrm>
            <a:off x="7846831" y="5203104"/>
            <a:ext cx="3377901" cy="230832"/>
          </a:xfrm>
          <a:prstGeom prst="rect">
            <a:avLst/>
          </a:prstGeom>
          <a:noFill/>
        </p:spPr>
        <p:txBody>
          <a:bodyPr wrap="square" rtlCol="0">
            <a:spAutoFit/>
          </a:bodyPr>
          <a:lstStyle/>
          <a:p>
            <a:r>
              <a:rPr lang="en-US" sz="900">
                <a:hlinkClick r:id="rId6" tooltip="https://tribework.blogspot.com/2013/01/grieving-losses-that-cant-be-prepared.html"/>
              </a:rPr>
              <a:t>This Photo</a:t>
            </a:r>
            <a:r>
              <a:rPr lang="en-US" sz="900"/>
              <a:t> by Unknown Author is licensed under </a:t>
            </a:r>
            <a:r>
              <a:rPr lang="en-US" sz="900">
                <a:hlinkClick r:id="rId7"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123693192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a:t>Death</a:t>
            </a:r>
          </a:p>
        </p:txBody>
      </p:sp>
      <p:pic>
        <p:nvPicPr>
          <p:cNvPr id="5" name="Picture 4" descr="A person holding a hand of a person&#10;&#10;Description automatically generated">
            <a:extLst>
              <a:ext uri="{FF2B5EF4-FFF2-40B4-BE49-F238E27FC236}">
                <a16:creationId xmlns:a16="http://schemas.microsoft.com/office/drawing/2014/main" id="{12EA110D-8A5E-E07E-DB04-AE6FE0F4ADB9}"/>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10638" r="9875" b="-1"/>
          <a:stretch/>
        </p:blipFill>
        <p:spPr>
          <a:xfrm>
            <a:off x="838200" y="1690688"/>
            <a:ext cx="5181600" cy="43513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Content Placeholder 2"/>
          <p:cNvSpPr>
            <a:spLocks noGrp="1"/>
          </p:cNvSpPr>
          <p:nvPr>
            <p:ph sz="half" idx="2"/>
          </p:nvPr>
        </p:nvSpPr>
        <p:spPr>
          <a:xfrm>
            <a:off x="6172200" y="1825625"/>
            <a:ext cx="5755709" cy="4351338"/>
          </a:xfrm>
        </p:spPr>
        <p:txBody>
          <a:bodyPr vert="horz" lIns="91440" tIns="45720" rIns="91440" bIns="45720" rtlCol="0" anchor="t">
            <a:normAutofit/>
          </a:bodyPr>
          <a:lstStyle/>
          <a:p>
            <a:pPr marL="0" indent="0">
              <a:buNone/>
            </a:pPr>
            <a:r>
              <a:rPr lang="en-US" b="1"/>
              <a:t>Needs of dying clients and families:</a:t>
            </a:r>
            <a:endParaRPr lang="en-US" b="1">
              <a:ea typeface="Calibri"/>
              <a:cs typeface="Calibri"/>
            </a:endParaRPr>
          </a:p>
          <a:p>
            <a:pPr lvl="1">
              <a:buFont typeface="Arial"/>
              <a:buChar char="•"/>
            </a:pPr>
            <a:r>
              <a:rPr lang="en-US" sz="2800"/>
              <a:t>Physiological needs</a:t>
            </a:r>
            <a:endParaRPr lang="en-US" sz="2800">
              <a:ea typeface="Calibri"/>
              <a:cs typeface="Calibri"/>
            </a:endParaRPr>
          </a:p>
          <a:p>
            <a:pPr lvl="1">
              <a:buFont typeface="Arial"/>
              <a:buChar char="•"/>
            </a:pPr>
            <a:r>
              <a:rPr lang="en-US" sz="2800"/>
              <a:t>Promoting comfort</a:t>
            </a:r>
            <a:endParaRPr lang="en-US" sz="2800">
              <a:ea typeface="Calibri"/>
              <a:cs typeface="Calibri"/>
            </a:endParaRPr>
          </a:p>
          <a:p>
            <a:pPr lvl="1">
              <a:buFont typeface="Arial"/>
              <a:buChar char="•"/>
            </a:pPr>
            <a:r>
              <a:rPr lang="en-US" sz="2800"/>
              <a:t>Spiritual needs</a:t>
            </a:r>
            <a:endParaRPr lang="en-US" sz="2800">
              <a:ea typeface="Calibri"/>
              <a:cs typeface="Calibri"/>
            </a:endParaRPr>
          </a:p>
          <a:p>
            <a:pPr lvl="1">
              <a:buFont typeface="Arial"/>
              <a:buChar char="•"/>
            </a:pPr>
            <a:r>
              <a:rPr lang="en-US" sz="2800"/>
              <a:t>Supporting the family</a:t>
            </a:r>
            <a:endParaRPr lang="en-US" sz="2800">
              <a:ea typeface="Calibri"/>
              <a:cs typeface="Calibri"/>
            </a:endParaRPr>
          </a:p>
          <a:p>
            <a:pPr lvl="1">
              <a:buFont typeface="Arial"/>
              <a:buChar char="•"/>
            </a:pPr>
            <a:r>
              <a:rPr lang="en-US" sz="2800"/>
              <a:t>Learning needs</a:t>
            </a:r>
            <a:endParaRPr lang="en-US" sz="2800">
              <a:ea typeface="Calibri"/>
              <a:cs typeface="Calibri"/>
            </a:endParaRPr>
          </a:p>
          <a:p>
            <a:pPr lvl="1">
              <a:buFont typeface="Arial"/>
              <a:buChar char="•"/>
            </a:pPr>
            <a:r>
              <a:rPr lang="en-US" sz="2800"/>
              <a:t>Hospice</a:t>
            </a:r>
            <a:endParaRPr lang="en-US" sz="2800">
              <a:ea typeface="Calibri"/>
              <a:cs typeface="Calibri"/>
            </a:endParaRPr>
          </a:p>
          <a:p>
            <a:pPr lvl="1">
              <a:buFont typeface="Arial"/>
              <a:buChar char="•"/>
            </a:pPr>
            <a:r>
              <a:rPr lang="en-US" sz="2800"/>
              <a:t>Home care</a:t>
            </a:r>
            <a:endParaRPr lang="en-US" sz="2800">
              <a:ea typeface="Calibri"/>
              <a:cs typeface="Calibri"/>
            </a:endParaRPr>
          </a:p>
          <a:p>
            <a:pPr lvl="1"/>
            <a:endParaRPr lang="en-US" sz="2800"/>
          </a:p>
        </p:txBody>
      </p:sp>
      <p:sp>
        <p:nvSpPr>
          <p:cNvPr id="6" name="TextBox 5">
            <a:extLst>
              <a:ext uri="{FF2B5EF4-FFF2-40B4-BE49-F238E27FC236}">
                <a16:creationId xmlns:a16="http://schemas.microsoft.com/office/drawing/2014/main" id="{179A8AD7-24B1-C2B3-FF65-AB5303D33A51}"/>
              </a:ext>
            </a:extLst>
          </p:cNvPr>
          <p:cNvSpPr txBox="1"/>
          <p:nvPr/>
        </p:nvSpPr>
        <p:spPr>
          <a:xfrm>
            <a:off x="1053353" y="6061547"/>
            <a:ext cx="2757486" cy="230832"/>
          </a:xfrm>
          <a:prstGeom prst="rect">
            <a:avLst/>
          </a:prstGeom>
          <a:noFill/>
        </p:spPr>
        <p:txBody>
          <a:bodyPr wrap="none" rtlCol="0">
            <a:spAutoFit/>
          </a:bodyPr>
          <a:lstStyle/>
          <a:p>
            <a:pPr algn="r">
              <a:spcAft>
                <a:spcPts val="600"/>
              </a:spcAft>
            </a:pPr>
            <a:r>
              <a:rPr lang="en-US" sz="900">
                <a:solidFill>
                  <a:srgbClr val="002060"/>
                </a:solidFill>
                <a:hlinkClick r:id="rId4" tooltip="https://courses.lumenlearning.com/wm-lifespandevelopment/chapter/five-stages-of-loss/">
                  <a:extLst>
                    <a:ext uri="{A12FA001-AC4F-418D-AE19-62706E023703}">
                      <ahyp:hlinkClr xmlns:ahyp="http://schemas.microsoft.com/office/drawing/2018/hyperlinkcolor" val="tx"/>
                    </a:ext>
                  </a:extLst>
                </a:hlinkClick>
              </a:rPr>
              <a:t>This Photo</a:t>
            </a:r>
            <a:r>
              <a:rPr lang="en-US" sz="900">
                <a:solidFill>
                  <a:srgbClr val="002060"/>
                </a:solidFill>
              </a:rPr>
              <a:t> by Unknown Author is licensed under </a:t>
            </a:r>
            <a:r>
              <a:rPr lang="en-US" sz="900">
                <a:solidFill>
                  <a:srgbClr val="002060"/>
                </a:solidFill>
                <a:hlinkClick r:id="rId5" tooltip="https://creativecommons.org/licenses/by/3.0/">
                  <a:extLst>
                    <a:ext uri="{A12FA001-AC4F-418D-AE19-62706E023703}">
                      <ahyp:hlinkClr xmlns:ahyp="http://schemas.microsoft.com/office/drawing/2018/hyperlinkcolor" val="tx"/>
                    </a:ext>
                  </a:extLst>
                </a:hlinkClick>
              </a:rPr>
              <a:t>CC BY</a:t>
            </a:r>
            <a:endParaRPr lang="en-US" sz="900">
              <a:solidFill>
                <a:srgbClr val="002060"/>
              </a:solidFill>
            </a:endParaRPr>
          </a:p>
        </p:txBody>
      </p:sp>
    </p:spTree>
    <p:custDataLst>
      <p:tags r:id="rId1"/>
    </p:custDataLst>
    <p:extLst>
      <p:ext uri="{BB962C8B-B14F-4D97-AF65-F5344CB8AC3E}">
        <p14:creationId xmlns:p14="http://schemas.microsoft.com/office/powerpoint/2010/main" val="5797043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001" y="489473"/>
            <a:ext cx="10907323" cy="1166757"/>
          </a:xfrm>
        </p:spPr>
        <p:txBody>
          <a:bodyPr>
            <a:normAutofit fontScale="90000"/>
          </a:bodyPr>
          <a:lstStyle/>
          <a:p>
            <a:r>
              <a:rPr lang="en-US">
                <a:latin typeface="Calibri"/>
                <a:ea typeface="Calibri"/>
                <a:cs typeface="Arial"/>
              </a:rPr>
              <a:t>The Cause of Death Affects Families</a:t>
            </a:r>
            <a:br>
              <a:rPr lang="en-US">
                <a:latin typeface="Calibri"/>
                <a:cs typeface="Arial"/>
              </a:rPr>
            </a:br>
            <a:endParaRPr lang="en-US">
              <a:latin typeface="Arial"/>
              <a:cs typeface="Arial"/>
            </a:endParaRPr>
          </a:p>
        </p:txBody>
      </p:sp>
      <p:sp>
        <p:nvSpPr>
          <p:cNvPr id="3" name="Content Placeholder 2"/>
          <p:cNvSpPr>
            <a:spLocks noGrp="1"/>
          </p:cNvSpPr>
          <p:nvPr>
            <p:ph idx="1"/>
          </p:nvPr>
        </p:nvSpPr>
        <p:spPr>
          <a:xfrm>
            <a:off x="516001" y="1656230"/>
            <a:ext cx="6672887" cy="4153833"/>
          </a:xfrm>
        </p:spPr>
        <p:txBody>
          <a:bodyPr vert="horz" lIns="91440" tIns="45720" rIns="91440" bIns="45720" rtlCol="0" anchor="t">
            <a:normAutofit/>
          </a:bodyPr>
          <a:lstStyle/>
          <a:p>
            <a:r>
              <a:rPr lang="en-US">
                <a:latin typeface="Calibri"/>
                <a:ea typeface="Calibri"/>
                <a:cs typeface="Arial"/>
              </a:rPr>
              <a:t>Types of death:</a:t>
            </a:r>
          </a:p>
          <a:p>
            <a:pPr marL="457200" indent="-457200">
              <a:buFont typeface="Arial" panose="020B0604020202020204" pitchFamily="34" charset="0"/>
              <a:buChar char="•"/>
            </a:pPr>
            <a:r>
              <a:rPr lang="en-US" b="0">
                <a:latin typeface="Calibri"/>
                <a:ea typeface="Calibri"/>
                <a:cs typeface="Arial"/>
              </a:rPr>
              <a:t>Unexpected death: Families feel shocked</a:t>
            </a:r>
            <a:br>
              <a:rPr lang="en-US" b="0">
                <a:latin typeface="Calibri"/>
                <a:cs typeface="Arial"/>
              </a:rPr>
            </a:br>
            <a:endParaRPr lang="en-US" b="0">
              <a:latin typeface="Calibri"/>
              <a:ea typeface="Calibri"/>
              <a:cs typeface="Arial"/>
            </a:endParaRPr>
          </a:p>
          <a:p>
            <a:pPr marL="457200" indent="-457200">
              <a:buFont typeface="Arial" panose="020B0604020202020204" pitchFamily="34" charset="0"/>
              <a:buChar char="•"/>
            </a:pPr>
            <a:r>
              <a:rPr lang="en-US" b="0">
                <a:latin typeface="Calibri"/>
                <a:ea typeface="Calibri"/>
                <a:cs typeface="Arial"/>
              </a:rPr>
              <a:t>Anticipated death: Family may be exhausted from providing care</a:t>
            </a:r>
            <a:br>
              <a:rPr lang="en-US" b="0">
                <a:latin typeface="Calibri"/>
                <a:cs typeface="Arial"/>
              </a:rPr>
            </a:br>
            <a:endParaRPr lang="en-US" b="0">
              <a:latin typeface="Calibri"/>
              <a:ea typeface="Calibri"/>
              <a:cs typeface="Arial"/>
            </a:endParaRPr>
          </a:p>
          <a:p>
            <a:pPr marL="457200" indent="-457200">
              <a:buFont typeface="Arial" panose="020B0604020202020204" pitchFamily="34" charset="0"/>
              <a:buChar char="•"/>
            </a:pPr>
            <a:r>
              <a:rPr lang="en-US" b="0">
                <a:latin typeface="Calibri"/>
                <a:ea typeface="Calibri"/>
                <a:cs typeface="Arial"/>
              </a:rPr>
              <a:t>Traumatic death: Homicide or suicide</a:t>
            </a:r>
          </a:p>
          <a:p>
            <a:endParaRPr lang="en-US">
              <a:ea typeface="Calibri"/>
              <a:cs typeface="Calibri"/>
            </a:endParaRPr>
          </a:p>
        </p:txBody>
      </p:sp>
      <p:pic>
        <p:nvPicPr>
          <p:cNvPr id="5" name="Picture 4" descr="A person sitting on a couch with her hands on her face&#10;&#10;Description automatically generated">
            <a:extLst>
              <a:ext uri="{FF2B5EF4-FFF2-40B4-BE49-F238E27FC236}">
                <a16:creationId xmlns:a16="http://schemas.microsoft.com/office/drawing/2014/main" id="{358EAA94-1F5F-2F03-9A2B-3BCDBBEB2606}"/>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18518" t="35350" r="29966"/>
          <a:stretch/>
        </p:blipFill>
        <p:spPr>
          <a:xfrm>
            <a:off x="7502487" y="1656230"/>
            <a:ext cx="4575002" cy="38324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8412D7A9-B90F-67CB-F8D7-381040627786}"/>
              </a:ext>
            </a:extLst>
          </p:cNvPr>
          <p:cNvSpPr txBox="1"/>
          <p:nvPr/>
        </p:nvSpPr>
        <p:spPr>
          <a:xfrm>
            <a:off x="7734296" y="5488641"/>
            <a:ext cx="3447826" cy="230832"/>
          </a:xfrm>
          <a:prstGeom prst="rect">
            <a:avLst/>
          </a:prstGeom>
          <a:noFill/>
        </p:spPr>
        <p:txBody>
          <a:bodyPr wrap="square" rtlCol="0">
            <a:spAutoFit/>
          </a:bodyPr>
          <a:lstStyle/>
          <a:p>
            <a:r>
              <a:rPr lang="en-US" sz="900">
                <a:hlinkClick r:id="rId4" tooltip="https://epitemnein-epitomic.blogspot.com/2020/04/how-do-i-sit-with-grieving-person.html"/>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25509366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C8C2B-FBEC-0424-6BEC-B3046F094CE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6A8C457-EE2B-789E-B2F6-81407399A502}"/>
              </a:ext>
            </a:extLst>
          </p:cNvPr>
          <p:cNvSpPr>
            <a:spLocks noGrp="1"/>
          </p:cNvSpPr>
          <p:nvPr>
            <p:ph idx="1"/>
          </p:nvPr>
        </p:nvSpPr>
        <p:spPr/>
        <p:txBody>
          <a:bodyPr vert="horz" lIns="91440" tIns="45720" rIns="91440" bIns="45720" rtlCol="0" anchor="t">
            <a:normAutofit/>
          </a:bodyPr>
          <a:lstStyle/>
          <a:p>
            <a:r>
              <a:rPr lang="en-US">
                <a:ea typeface="Calibri"/>
                <a:cs typeface="Calibri"/>
              </a:rPr>
              <a:t>Optional Video on Mortuary Science: </a:t>
            </a:r>
            <a:r>
              <a:rPr lang="en-US" i="1">
                <a:ea typeface="Calibri"/>
                <a:cs typeface="Calibri"/>
              </a:rPr>
              <a:t>The Undertaking </a:t>
            </a:r>
            <a:r>
              <a:rPr lang="en-US">
                <a:ea typeface="Calibri"/>
                <a:cs typeface="Calibri"/>
              </a:rPr>
              <a:t>(53 </a:t>
            </a:r>
            <a:r>
              <a:rPr lang="en-US" err="1">
                <a:ea typeface="Calibri"/>
                <a:cs typeface="Calibri"/>
              </a:rPr>
              <a:t>mn</a:t>
            </a:r>
            <a:r>
              <a:rPr lang="en-US">
                <a:ea typeface="Calibri"/>
                <a:cs typeface="Calibri"/>
              </a:rPr>
              <a:t>)</a:t>
            </a:r>
          </a:p>
          <a:p>
            <a:r>
              <a:rPr lang="en-US" b="0" dirty="0">
                <a:ea typeface="+mn-lt"/>
                <a:cs typeface="+mn-lt"/>
                <a:hlinkClick r:id="rId2"/>
              </a:rPr>
              <a:t>https://youtu.be/wPXqf7FZIT8?si=cPu9jksk728epal2</a:t>
            </a:r>
            <a:r>
              <a:rPr lang="en-US" b="0" dirty="0">
                <a:ea typeface="+mn-lt"/>
                <a:cs typeface="+mn-lt"/>
              </a:rPr>
              <a:t> </a:t>
            </a:r>
            <a:endParaRPr lang="en-US"/>
          </a:p>
        </p:txBody>
      </p:sp>
    </p:spTree>
    <p:extLst>
      <p:ext uri="{BB962C8B-B14F-4D97-AF65-F5344CB8AC3E}">
        <p14:creationId xmlns:p14="http://schemas.microsoft.com/office/powerpoint/2010/main" val="257632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4" y="231241"/>
            <a:ext cx="10364451" cy="1596177"/>
          </a:xfrm>
        </p:spPr>
        <p:txBody>
          <a:bodyPr>
            <a:normAutofit/>
          </a:bodyPr>
          <a:lstStyle/>
          <a:p>
            <a:r>
              <a:rPr lang="en-US">
                <a:latin typeface="Calibri"/>
                <a:ea typeface="Calibri"/>
                <a:cs typeface="Arial"/>
              </a:rPr>
              <a:t>Growth and Development</a:t>
            </a:r>
          </a:p>
        </p:txBody>
      </p:sp>
      <p:sp>
        <p:nvSpPr>
          <p:cNvPr id="3" name="Content Placeholder 2"/>
          <p:cNvSpPr>
            <a:spLocks noGrp="1"/>
          </p:cNvSpPr>
          <p:nvPr>
            <p:ph idx="1"/>
          </p:nvPr>
        </p:nvSpPr>
        <p:spPr>
          <a:xfrm>
            <a:off x="5589738" y="1927093"/>
            <a:ext cx="6439786" cy="3623458"/>
          </a:xfrm>
        </p:spPr>
        <p:txBody>
          <a:bodyPr vert="horz" lIns="91440" tIns="45720" rIns="91440" bIns="45720" rtlCol="0" anchor="t">
            <a:normAutofit/>
          </a:bodyPr>
          <a:lstStyle/>
          <a:p>
            <a:pPr marL="0" indent="0">
              <a:buNone/>
            </a:pPr>
            <a:r>
              <a:rPr lang="en-US" b="1">
                <a:latin typeface="Calibri"/>
                <a:ea typeface="Calibri"/>
                <a:cs typeface="Arial"/>
              </a:rPr>
              <a:t>Growth:</a:t>
            </a:r>
            <a:r>
              <a:rPr lang="en-US">
                <a:latin typeface="Calibri"/>
                <a:ea typeface="Calibri"/>
                <a:cs typeface="Arial"/>
              </a:rPr>
              <a:t> </a:t>
            </a:r>
            <a:r>
              <a:rPr lang="en-US" b="0">
                <a:latin typeface="Calibri"/>
                <a:ea typeface="Calibri"/>
                <a:cs typeface="Arial"/>
              </a:rPr>
              <a:t>physical changes that take place in the body</a:t>
            </a:r>
          </a:p>
          <a:p>
            <a:pPr marL="0" indent="0">
              <a:buNone/>
            </a:pPr>
            <a:r>
              <a:rPr lang="en-US" b="1">
                <a:latin typeface="Calibri"/>
                <a:ea typeface="Calibri"/>
                <a:cs typeface="Arial"/>
              </a:rPr>
              <a:t>Development:</a:t>
            </a:r>
            <a:r>
              <a:rPr lang="en-US">
                <a:latin typeface="Calibri"/>
                <a:ea typeface="Calibri"/>
                <a:cs typeface="Arial"/>
              </a:rPr>
              <a:t> </a:t>
            </a:r>
            <a:r>
              <a:rPr lang="en-US" b="0">
                <a:latin typeface="Calibri"/>
                <a:ea typeface="Calibri"/>
                <a:cs typeface="Arial"/>
              </a:rPr>
              <a:t>increase in mental, emotional, and social capabilities</a:t>
            </a:r>
          </a:p>
          <a:p>
            <a:pPr marL="0" indent="0">
              <a:buNone/>
            </a:pPr>
            <a:r>
              <a:rPr lang="en-US">
                <a:latin typeface="Calibri"/>
                <a:ea typeface="Calibri"/>
                <a:cs typeface="Arial"/>
              </a:rPr>
              <a:t>Growth and development: </a:t>
            </a:r>
            <a:r>
              <a:rPr lang="en-US" b="0">
                <a:latin typeface="Calibri"/>
                <a:ea typeface="Calibri"/>
                <a:cs typeface="Arial"/>
              </a:rPr>
              <a:t>form a total process that affects the person physically, mentally, and socially.</a:t>
            </a:r>
          </a:p>
        </p:txBody>
      </p:sp>
      <p:graphicFrame>
        <p:nvGraphicFramePr>
          <p:cNvPr id="9" name="Diagram 8">
            <a:extLst>
              <a:ext uri="{FF2B5EF4-FFF2-40B4-BE49-F238E27FC236}">
                <a16:creationId xmlns:a16="http://schemas.microsoft.com/office/drawing/2014/main" id="{322F3AF3-7C6C-D275-CCC4-B925E5EC82FE}"/>
              </a:ext>
            </a:extLst>
          </p:cNvPr>
          <p:cNvGraphicFramePr/>
          <p:nvPr>
            <p:extLst>
              <p:ext uri="{D42A27DB-BD31-4B8C-83A1-F6EECF244321}">
                <p14:modId xmlns:p14="http://schemas.microsoft.com/office/powerpoint/2010/main" val="3772340168"/>
              </p:ext>
            </p:extLst>
          </p:nvPr>
        </p:nvGraphicFramePr>
        <p:xfrm>
          <a:off x="-46917" y="1632465"/>
          <a:ext cx="6168913" cy="421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Oval 9">
            <a:extLst>
              <a:ext uri="{FF2B5EF4-FFF2-40B4-BE49-F238E27FC236}">
                <a16:creationId xmlns:a16="http://schemas.microsoft.com/office/drawing/2014/main" id="{AAA2F824-6DA6-750D-2546-248EC688B1B7}"/>
              </a:ext>
            </a:extLst>
          </p:cNvPr>
          <p:cNvSpPr/>
          <p:nvPr/>
        </p:nvSpPr>
        <p:spPr>
          <a:xfrm>
            <a:off x="2205316" y="3228642"/>
            <a:ext cx="1664445" cy="1645920"/>
          </a:xfrm>
          <a:prstGeom prst="ellipse">
            <a:avLst/>
          </a:prstGeom>
          <a:solidFill>
            <a:schemeClr val="accent4">
              <a:lumMod val="20000"/>
              <a:lumOff val="80000"/>
            </a:schemeClr>
          </a:solidFill>
          <a:ln>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100">
                <a:solidFill>
                  <a:srgbClr val="002060"/>
                </a:solidFill>
              </a:rPr>
              <a:t>Spiritual</a:t>
            </a:r>
          </a:p>
        </p:txBody>
      </p:sp>
      <p:pic>
        <p:nvPicPr>
          <p:cNvPr id="14" name="Graphic 7" descr="A lightbulb">
            <a:extLst>
              <a:ext uri="{FF2B5EF4-FFF2-40B4-BE49-F238E27FC236}">
                <a16:creationId xmlns:a16="http://schemas.microsoft.com/office/drawing/2014/main" id="{D0C55C49-0AAE-F22F-12AB-93DC7AEBF82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946898" y="389605"/>
            <a:ext cx="984504" cy="984504"/>
          </a:xfrm>
          <a:prstGeom prst="rect">
            <a:avLst/>
          </a:prstGeom>
        </p:spPr>
      </p:pic>
    </p:spTree>
    <p:custDataLst>
      <p:tags r:id="rId1"/>
    </p:custDataLst>
    <p:extLst>
      <p:ext uri="{BB962C8B-B14F-4D97-AF65-F5344CB8AC3E}">
        <p14:creationId xmlns:p14="http://schemas.microsoft.com/office/powerpoint/2010/main" val="3743317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65961"/>
            <a:ext cx="9499602" cy="3611563"/>
          </a:xfrm>
        </p:spPr>
        <p:txBody>
          <a:bodyPr vert="horz" lIns="91440" tIns="45720" rIns="91440" bIns="45720" rtlCol="0" anchor="t">
            <a:normAutofit/>
          </a:bodyPr>
          <a:lstStyle/>
          <a:p>
            <a:r>
              <a:rPr lang="en-US">
                <a:latin typeface="Calibri"/>
                <a:ea typeface="Calibri"/>
                <a:cs typeface="Arial"/>
              </a:rPr>
              <a:t>Describe how to care for the client's environment</a:t>
            </a:r>
            <a:endParaRPr lang="en-US" b="1">
              <a:latin typeface="Calibri"/>
              <a:ea typeface="Calibri"/>
              <a:cs typeface="Arial"/>
            </a:endParaRPr>
          </a:p>
          <a:p>
            <a:pPr marL="0" indent="0">
              <a:buNone/>
            </a:pPr>
            <a:endParaRPr lang="en-US" b="1">
              <a:latin typeface="Calibri"/>
              <a:ea typeface="Calibri"/>
              <a:cs typeface="Arial"/>
            </a:endParaRPr>
          </a:p>
          <a:p>
            <a:pPr marL="577850" indent="-514350">
              <a:buClrTx/>
              <a:buFont typeface="Arial"/>
              <a:buChar char="•"/>
            </a:pPr>
            <a:r>
              <a:rPr lang="en-US" b="0">
                <a:latin typeface="Calibri"/>
                <a:ea typeface="Calibri"/>
                <a:cs typeface="Arial"/>
              </a:rPr>
              <a:t>Discuss importance of clean environment.</a:t>
            </a:r>
          </a:p>
          <a:p>
            <a:pPr marL="577850" indent="-514350">
              <a:buClrTx/>
              <a:buFont typeface="Arial"/>
              <a:buChar char="•"/>
            </a:pPr>
            <a:r>
              <a:rPr lang="en-US" b="0">
                <a:latin typeface="Calibri"/>
                <a:ea typeface="Calibri"/>
                <a:cs typeface="Arial"/>
              </a:rPr>
              <a:t>Describe proper care of clients’ personal items.</a:t>
            </a:r>
          </a:p>
          <a:p>
            <a:pPr>
              <a:buClrTx/>
              <a:buFont typeface="Arial"/>
              <a:buChar char="•"/>
            </a:pPr>
            <a:endParaRPr lang="en-US"/>
          </a:p>
        </p:txBody>
      </p:sp>
      <p:sp>
        <p:nvSpPr>
          <p:cNvPr id="2" name="Title 1"/>
          <p:cNvSpPr>
            <a:spLocks noGrp="1"/>
          </p:cNvSpPr>
          <p:nvPr>
            <p:ph type="title"/>
          </p:nvPr>
        </p:nvSpPr>
        <p:spPr/>
        <p:txBody>
          <a:bodyPr/>
          <a:lstStyle/>
          <a:p>
            <a:r>
              <a:rPr lang="en-US">
                <a:latin typeface="Calibri"/>
                <a:ea typeface="Calibri"/>
                <a:cs typeface="Arial"/>
              </a:rPr>
              <a:t>Competency 7</a:t>
            </a:r>
          </a:p>
        </p:txBody>
      </p:sp>
      <p:pic>
        <p:nvPicPr>
          <p:cNvPr id="4" name="Picture 3" descr="A water droplet falling into a heart shape&#10;&#10;Description automatically generated">
            <a:extLst>
              <a:ext uri="{FF2B5EF4-FFF2-40B4-BE49-F238E27FC236}">
                <a16:creationId xmlns:a16="http://schemas.microsoft.com/office/drawing/2014/main" id="{77DADFF2-204D-A768-7EDD-2888302AD2DB}"/>
              </a:ext>
            </a:extLst>
          </p:cNvPr>
          <p:cNvPicPr>
            <a:picLocks noChangeAspect="1"/>
          </p:cNvPicPr>
          <p:nvPr/>
        </p:nvPicPr>
        <p:blipFill>
          <a:blip r:embed="rId3">
            <a:alphaModFix amt="11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4823"/>
            <a:ext cx="11858726" cy="6858000"/>
          </a:xfrm>
          <a:prstGeom prst="rect">
            <a:avLst/>
          </a:prstGeom>
        </p:spPr>
      </p:pic>
      <p:sp>
        <p:nvSpPr>
          <p:cNvPr id="5" name="TextBox 4">
            <a:extLst>
              <a:ext uri="{FF2B5EF4-FFF2-40B4-BE49-F238E27FC236}">
                <a16:creationId xmlns:a16="http://schemas.microsoft.com/office/drawing/2014/main" id="{90624D94-E5C9-D81C-F0EE-D48E712685F2}"/>
              </a:ext>
            </a:extLst>
          </p:cNvPr>
          <p:cNvSpPr txBox="1"/>
          <p:nvPr/>
        </p:nvSpPr>
        <p:spPr>
          <a:xfrm>
            <a:off x="333274" y="6627168"/>
            <a:ext cx="3867150" cy="230832"/>
          </a:xfrm>
          <a:prstGeom prst="rect">
            <a:avLst/>
          </a:prstGeom>
          <a:noFill/>
        </p:spPr>
        <p:txBody>
          <a:bodyPr wrap="square" rtlCol="0">
            <a:spAutoFit/>
          </a:bodyPr>
          <a:lstStyle/>
          <a:p>
            <a:r>
              <a:rPr lang="en-US" sz="900">
                <a:hlinkClick r:id="rId4" tooltip="https://epitemnein-epitomic.blogspot.com/2014/01/cultivating-supremacy-of-compassion.html"/>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27533993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64592" y="256970"/>
            <a:ext cx="4383943" cy="1573863"/>
          </a:xfrm>
        </p:spPr>
        <p:txBody>
          <a:bodyPr>
            <a:normAutofit/>
          </a:bodyPr>
          <a:lstStyle/>
          <a:p>
            <a:r>
              <a:rPr lang="en-US">
                <a:latin typeface="Calibri"/>
                <a:ea typeface="Calibri"/>
                <a:cs typeface="Arial"/>
              </a:rPr>
              <a:t>Avoid Clutter </a:t>
            </a:r>
            <a:endParaRPr lang="en-US">
              <a:solidFill>
                <a:srgbClr val="003C66"/>
              </a:solidFill>
              <a:latin typeface="Calibri"/>
              <a:ea typeface="Calibri"/>
              <a:cs typeface="Arial"/>
            </a:endParaRPr>
          </a:p>
        </p:txBody>
      </p:sp>
      <p:sp>
        <p:nvSpPr>
          <p:cNvPr id="3" name="Content Placeholder 2"/>
          <p:cNvSpPr>
            <a:spLocks noGrp="1"/>
          </p:cNvSpPr>
          <p:nvPr>
            <p:ph idx="1"/>
          </p:nvPr>
        </p:nvSpPr>
        <p:spPr>
          <a:xfrm>
            <a:off x="6952229" y="1488345"/>
            <a:ext cx="4808668" cy="3881309"/>
          </a:xfrm>
        </p:spPr>
        <p:txBody>
          <a:bodyPr vert="horz" lIns="91440" tIns="45720" rIns="91440" bIns="45720" rtlCol="0" anchor="t">
            <a:normAutofit/>
          </a:bodyPr>
          <a:lstStyle/>
          <a:p>
            <a:pPr marL="285750" lvl="0" indent="-285750">
              <a:buClrTx/>
              <a:buFont typeface="Arial" panose="020B0604020202020204" pitchFamily="34" charset="0"/>
              <a:buChar char="•"/>
            </a:pPr>
            <a:r>
              <a:rPr lang="en-US" sz="2400" b="0">
                <a:latin typeface="Calibri"/>
                <a:ea typeface="Calibri"/>
                <a:cs typeface="Arial"/>
              </a:rPr>
              <a:t>Clean surfaces and equipment appropriately</a:t>
            </a:r>
          </a:p>
          <a:p>
            <a:pPr marL="285750" lvl="0" indent="-285750">
              <a:buClrTx/>
              <a:buFont typeface="Arial" panose="020B0604020202020204" pitchFamily="34" charset="0"/>
              <a:buChar char="•"/>
            </a:pPr>
            <a:r>
              <a:rPr lang="en-US" sz="2400" b="0">
                <a:latin typeface="Calibri"/>
                <a:ea typeface="Calibri"/>
                <a:cs typeface="Arial"/>
              </a:rPr>
              <a:t>Reduce allergens</a:t>
            </a:r>
          </a:p>
          <a:p>
            <a:pPr marL="285750" lvl="0" indent="-285750">
              <a:buClrTx/>
              <a:buFont typeface="Arial" panose="020B0604020202020204" pitchFamily="34" charset="0"/>
              <a:buChar char="•"/>
            </a:pPr>
            <a:r>
              <a:rPr lang="en-US" sz="2400" b="0">
                <a:latin typeface="Calibri"/>
                <a:ea typeface="Calibri"/>
                <a:cs typeface="Arial"/>
              </a:rPr>
              <a:t>Promote infection control</a:t>
            </a:r>
          </a:p>
          <a:p>
            <a:pPr marL="285750" lvl="0" indent="-285750">
              <a:buClrTx/>
              <a:buFont typeface="Arial" panose="020B0604020202020204" pitchFamily="34" charset="0"/>
              <a:buChar char="•"/>
            </a:pPr>
            <a:r>
              <a:rPr lang="en-US" sz="2400" b="0">
                <a:latin typeface="Calibri"/>
                <a:ea typeface="Calibri"/>
                <a:cs typeface="Arial"/>
              </a:rPr>
              <a:t>Prevent accidents / promote safety</a:t>
            </a:r>
          </a:p>
          <a:p>
            <a:pPr marL="285750" lvl="0" indent="-285750">
              <a:buClrTx/>
              <a:buFont typeface="Arial" panose="020B0604020202020204" pitchFamily="34" charset="0"/>
              <a:buChar char="•"/>
            </a:pPr>
            <a:r>
              <a:rPr lang="en-US" sz="2400" b="0">
                <a:latin typeface="Calibri"/>
                <a:ea typeface="Calibri"/>
                <a:cs typeface="Arial"/>
              </a:rPr>
              <a:t>Help maintain dignity</a:t>
            </a:r>
          </a:p>
        </p:txBody>
      </p:sp>
      <p:pic>
        <p:nvPicPr>
          <p:cNvPr id="8" name="Picture 7" descr="A hospital bed with a white sheet&#10;&#10;Description automatically generated">
            <a:extLst>
              <a:ext uri="{FF2B5EF4-FFF2-40B4-BE49-F238E27FC236}">
                <a16:creationId xmlns:a16="http://schemas.microsoft.com/office/drawing/2014/main" id="{138086A2-AB08-57F6-58FB-2CA89F7E919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43464" y="1043902"/>
            <a:ext cx="5987877" cy="44909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a:extLst>
              <a:ext uri="{FF2B5EF4-FFF2-40B4-BE49-F238E27FC236}">
                <a16:creationId xmlns:a16="http://schemas.microsoft.com/office/drawing/2014/main" id="{346FADCB-111F-F57C-E91B-1F5EBC8D1CD9}"/>
              </a:ext>
            </a:extLst>
          </p:cNvPr>
          <p:cNvSpPr txBox="1"/>
          <p:nvPr/>
        </p:nvSpPr>
        <p:spPr>
          <a:xfrm>
            <a:off x="643464" y="5614482"/>
            <a:ext cx="4572000" cy="230832"/>
          </a:xfrm>
          <a:prstGeom prst="rect">
            <a:avLst/>
          </a:prstGeom>
          <a:noFill/>
        </p:spPr>
        <p:txBody>
          <a:bodyPr wrap="square" rtlCol="0">
            <a:spAutoFit/>
          </a:bodyPr>
          <a:lstStyle/>
          <a:p>
            <a:r>
              <a:rPr lang="en-US" sz="900">
                <a:hlinkClick r:id="rId4" tooltip="http://www.flickr.com/photos/nathan_and_jenny/4295768760/"/>
              </a:rPr>
              <a:t>This Photo</a:t>
            </a:r>
            <a:r>
              <a:rPr lang="en-US" sz="900"/>
              <a:t> by Unknown Author is licensed under </a:t>
            </a:r>
            <a:r>
              <a:rPr lang="en-US" sz="900">
                <a:hlinkClick r:id="rId5" tooltip="https://creativecommons.org/licenses/by-nc-sa/3.0/"/>
              </a:rPr>
              <a:t>CC BY-SA-NC</a:t>
            </a:r>
            <a:endParaRPr lang="en-US" sz="900"/>
          </a:p>
        </p:txBody>
      </p:sp>
      <p:pic>
        <p:nvPicPr>
          <p:cNvPr id="5" name="Content Placeholder 3" descr="A lightbulb">
            <a:extLst>
              <a:ext uri="{FF2B5EF4-FFF2-40B4-BE49-F238E27FC236}">
                <a16:creationId xmlns:a16="http://schemas.microsoft.com/office/drawing/2014/main" id="{99ABB4E1-4527-6224-67CA-9133CD710B4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32511" y="416856"/>
            <a:ext cx="891813" cy="891813"/>
          </a:xfrm>
          <a:prstGeom prst="rect">
            <a:avLst/>
          </a:prstGeom>
        </p:spPr>
      </p:pic>
    </p:spTree>
    <p:custDataLst>
      <p:tags r:id="rId1"/>
    </p:custDataLst>
    <p:extLst>
      <p:ext uri="{BB962C8B-B14F-4D97-AF65-F5344CB8AC3E}">
        <p14:creationId xmlns:p14="http://schemas.microsoft.com/office/powerpoint/2010/main" val="353279506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pPr lvl="0"/>
            <a:r>
              <a:rPr lang="en-US"/>
              <a:t>Care of Personal Items</a:t>
            </a:r>
            <a:br>
              <a:rPr lang="en-US"/>
            </a:br>
            <a:endParaRPr lang="en-US"/>
          </a:p>
        </p:txBody>
      </p:sp>
      <p:graphicFrame>
        <p:nvGraphicFramePr>
          <p:cNvPr id="5" name="Content Placeholder 2">
            <a:extLst>
              <a:ext uri="{FF2B5EF4-FFF2-40B4-BE49-F238E27FC236}">
                <a16:creationId xmlns:a16="http://schemas.microsoft.com/office/drawing/2014/main" id="{48A62BE0-5EB4-4124-B42D-7C0342F629AB}"/>
              </a:ext>
            </a:extLst>
          </p:cNvPr>
          <p:cNvGraphicFramePr>
            <a:graphicFrameLocks noGrp="1"/>
          </p:cNvGraphicFramePr>
          <p:nvPr>
            <p:ph idx="1"/>
            <p:extLst>
              <p:ext uri="{D42A27DB-BD31-4B8C-83A1-F6EECF244321}">
                <p14:modId xmlns:p14="http://schemas.microsoft.com/office/powerpoint/2010/main" val="284836914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5" name="Content Placeholder 3" descr="A lightbulb">
            <a:extLst>
              <a:ext uri="{FF2B5EF4-FFF2-40B4-BE49-F238E27FC236}">
                <a16:creationId xmlns:a16="http://schemas.microsoft.com/office/drawing/2014/main" id="{524A5D19-A730-0230-F238-4C57223580F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633364" y="125503"/>
            <a:ext cx="891813" cy="891813"/>
          </a:xfrm>
          <a:prstGeom prst="rect">
            <a:avLst/>
          </a:prstGeom>
        </p:spPr>
      </p:pic>
    </p:spTree>
    <p:custDataLst>
      <p:tags r:id="rId1"/>
    </p:custDataLst>
    <p:extLst>
      <p:ext uri="{BB962C8B-B14F-4D97-AF65-F5344CB8AC3E}">
        <p14:creationId xmlns:p14="http://schemas.microsoft.com/office/powerpoint/2010/main" val="49428999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7904"/>
            <a:ext cx="10650967" cy="3840163"/>
          </a:xfrm>
        </p:spPr>
        <p:txBody>
          <a:bodyPr vert="horz" lIns="91440" tIns="45720" rIns="91440" bIns="45720" rtlCol="0" anchor="t">
            <a:normAutofit/>
          </a:bodyPr>
          <a:lstStyle/>
          <a:p>
            <a:pPr marL="0" indent="0">
              <a:buNone/>
            </a:pPr>
            <a:r>
              <a:rPr lang="en-US">
                <a:latin typeface="Arial"/>
                <a:cs typeface="Arial"/>
              </a:rPr>
              <a:t>Using a </a:t>
            </a:r>
            <a:r>
              <a:rPr lang="en-US" b="1">
                <a:latin typeface="Arial"/>
                <a:cs typeface="Arial"/>
              </a:rPr>
              <a:t>problem-solving process </a:t>
            </a:r>
            <a:r>
              <a:rPr lang="en-US">
                <a:latin typeface="Arial"/>
                <a:cs typeface="Arial"/>
              </a:rPr>
              <a:t>applied to healthcare situations: describe how healthcare workers can be aware and sensitive to their clients’ needs/ behaviors</a:t>
            </a:r>
          </a:p>
          <a:p>
            <a:pPr marL="0" indent="0">
              <a:buNone/>
            </a:pPr>
            <a:endParaRPr lang="en-US">
              <a:latin typeface="Arial"/>
              <a:cs typeface="Arial"/>
            </a:endParaRPr>
          </a:p>
          <a:p>
            <a:pPr marL="457200" indent="-457200">
              <a:buFont typeface="Arial" panose="020B0604020202020204" pitchFamily="34" charset="0"/>
              <a:buChar char="•"/>
            </a:pPr>
            <a:r>
              <a:rPr lang="en-US" b="0">
                <a:latin typeface="Arial"/>
                <a:cs typeface="Arial"/>
              </a:rPr>
              <a:t>Discuss the problem-solving process as applied to awareness and sensitivity to clients utilizing a team approach.</a:t>
            </a:r>
          </a:p>
          <a:p>
            <a:endParaRPr lang="en-US"/>
          </a:p>
        </p:txBody>
      </p:sp>
      <p:sp>
        <p:nvSpPr>
          <p:cNvPr id="2" name="Title 1"/>
          <p:cNvSpPr>
            <a:spLocks noGrp="1"/>
          </p:cNvSpPr>
          <p:nvPr>
            <p:ph type="title"/>
          </p:nvPr>
        </p:nvSpPr>
        <p:spPr/>
        <p:txBody>
          <a:bodyPr/>
          <a:lstStyle/>
          <a:p>
            <a:r>
              <a:rPr lang="en-US">
                <a:latin typeface="Arial"/>
                <a:cs typeface="Arial"/>
              </a:rPr>
              <a:t>Competency 8</a:t>
            </a:r>
          </a:p>
        </p:txBody>
      </p:sp>
      <p:pic>
        <p:nvPicPr>
          <p:cNvPr id="4" name="Picture 3" descr="A water droplet falling into a heart shape&#10;&#10;Description automatically generated">
            <a:extLst>
              <a:ext uri="{FF2B5EF4-FFF2-40B4-BE49-F238E27FC236}">
                <a16:creationId xmlns:a16="http://schemas.microsoft.com/office/drawing/2014/main" id="{169FA825-6B57-4975-9032-226BF6FD4F36}"/>
              </a:ext>
            </a:extLst>
          </p:cNvPr>
          <p:cNvPicPr>
            <a:picLocks noChangeAspect="1"/>
          </p:cNvPicPr>
          <p:nvPr/>
        </p:nvPicPr>
        <p:blipFill>
          <a:blip r:embed="rId3">
            <a:alphaModFix amt="11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22412"/>
            <a:ext cx="11858726" cy="6858000"/>
          </a:xfrm>
          <a:prstGeom prst="rect">
            <a:avLst/>
          </a:prstGeom>
        </p:spPr>
      </p:pic>
      <p:sp>
        <p:nvSpPr>
          <p:cNvPr id="5" name="TextBox 4">
            <a:extLst>
              <a:ext uri="{FF2B5EF4-FFF2-40B4-BE49-F238E27FC236}">
                <a16:creationId xmlns:a16="http://schemas.microsoft.com/office/drawing/2014/main" id="{D366EAB8-B94A-4FF5-E685-F443A8F4D9BF}"/>
              </a:ext>
            </a:extLst>
          </p:cNvPr>
          <p:cNvSpPr txBox="1"/>
          <p:nvPr/>
        </p:nvSpPr>
        <p:spPr>
          <a:xfrm>
            <a:off x="333274" y="6627168"/>
            <a:ext cx="3867150" cy="230832"/>
          </a:xfrm>
          <a:prstGeom prst="rect">
            <a:avLst/>
          </a:prstGeom>
          <a:noFill/>
        </p:spPr>
        <p:txBody>
          <a:bodyPr wrap="square" rtlCol="0">
            <a:spAutoFit/>
          </a:bodyPr>
          <a:lstStyle/>
          <a:p>
            <a:r>
              <a:rPr lang="en-US" sz="900">
                <a:hlinkClick r:id="rId4" tooltip="https://epitemnein-epitomic.blogspot.com/2014/01/cultivating-supremacy-of-compassion.html"/>
              </a:rPr>
              <a:t>This Photo</a:t>
            </a:r>
            <a:r>
              <a:rPr lang="en-US" sz="900"/>
              <a:t> by Unknown Author is licensed under </a:t>
            </a:r>
            <a:r>
              <a:rPr lang="en-US" sz="900">
                <a:hlinkClick r:id="rId5" tooltip="https://creativecommons.org/licenses/by-nc-nd/3.0/"/>
              </a:rPr>
              <a:t>CC BY-NC-ND</a:t>
            </a:r>
            <a:endParaRPr lang="en-US" sz="900"/>
          </a:p>
        </p:txBody>
      </p:sp>
    </p:spTree>
    <p:custDataLst>
      <p:tags r:id="rId1"/>
    </p:custDataLst>
    <p:extLst>
      <p:ext uri="{BB962C8B-B14F-4D97-AF65-F5344CB8AC3E}">
        <p14:creationId xmlns:p14="http://schemas.microsoft.com/office/powerpoint/2010/main" val="36005397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6324" y="2003148"/>
            <a:ext cx="5855415" cy="3847444"/>
          </a:xfrm>
        </p:spPr>
        <p:txBody>
          <a:bodyPr>
            <a:normAutofit/>
          </a:bodyPr>
          <a:lstStyle/>
          <a:p>
            <a:pPr marL="457200" indent="-457200">
              <a:buClrTx/>
              <a:buFont typeface="Arial" panose="020B0604020202020204" pitchFamily="34" charset="0"/>
              <a:buChar char="•"/>
            </a:pPr>
            <a:r>
              <a:rPr lang="en-US" b="0">
                <a:latin typeface="Arial"/>
                <a:cs typeface="Arial"/>
              </a:rPr>
              <a:t>Identify the problem</a:t>
            </a:r>
          </a:p>
          <a:p>
            <a:pPr marL="457200" indent="-457200">
              <a:buClrTx/>
              <a:buFont typeface="Arial" panose="020B0604020202020204" pitchFamily="34" charset="0"/>
              <a:buChar char="•"/>
            </a:pPr>
            <a:r>
              <a:rPr lang="en-US" b="0">
                <a:latin typeface="Arial"/>
                <a:cs typeface="Arial"/>
              </a:rPr>
              <a:t>Gather information</a:t>
            </a:r>
          </a:p>
          <a:p>
            <a:pPr marL="457200" indent="-457200">
              <a:buClrTx/>
              <a:buFont typeface="Arial" panose="020B0604020202020204" pitchFamily="34" charset="0"/>
              <a:buChar char="•"/>
            </a:pPr>
            <a:r>
              <a:rPr lang="en-US" b="0">
                <a:latin typeface="Arial"/>
                <a:cs typeface="Arial"/>
              </a:rPr>
              <a:t>Identify possible solutions</a:t>
            </a:r>
          </a:p>
          <a:p>
            <a:pPr marL="457200" indent="-457200">
              <a:buClrTx/>
              <a:buFont typeface="Arial" panose="020B0604020202020204" pitchFamily="34" charset="0"/>
              <a:buChar char="•"/>
            </a:pPr>
            <a:r>
              <a:rPr lang="en-US" b="0">
                <a:latin typeface="Arial"/>
                <a:cs typeface="Arial"/>
              </a:rPr>
              <a:t>Select &amp; implement a solution</a:t>
            </a:r>
          </a:p>
          <a:p>
            <a:pPr marL="457200" indent="-457200">
              <a:buClrTx/>
              <a:buFont typeface="Arial" panose="020B0604020202020204" pitchFamily="34" charset="0"/>
              <a:buChar char="•"/>
            </a:pPr>
            <a:r>
              <a:rPr lang="en-US" b="0">
                <a:latin typeface="Arial"/>
                <a:cs typeface="Arial"/>
              </a:rPr>
              <a:t>Evaluate how it worked and revise if needed</a:t>
            </a:r>
          </a:p>
        </p:txBody>
      </p:sp>
      <p:sp>
        <p:nvSpPr>
          <p:cNvPr id="2" name="Title 1"/>
          <p:cNvSpPr>
            <a:spLocks noGrp="1"/>
          </p:cNvSpPr>
          <p:nvPr>
            <p:ph type="title"/>
          </p:nvPr>
        </p:nvSpPr>
        <p:spPr>
          <a:xfrm>
            <a:off x="606324" y="395585"/>
            <a:ext cx="8065464" cy="1223645"/>
          </a:xfrm>
        </p:spPr>
        <p:txBody>
          <a:bodyPr>
            <a:normAutofit/>
          </a:bodyPr>
          <a:lstStyle/>
          <a:p>
            <a:r>
              <a:rPr lang="en-US">
                <a:latin typeface="Arial"/>
                <a:cs typeface="Arial"/>
              </a:rPr>
              <a:t>Problem Solving Process</a:t>
            </a:r>
          </a:p>
        </p:txBody>
      </p:sp>
      <p:pic>
        <p:nvPicPr>
          <p:cNvPr id="17" name="Content Placeholder 3" descr="A lightbulb">
            <a:extLst>
              <a:ext uri="{FF2B5EF4-FFF2-40B4-BE49-F238E27FC236}">
                <a16:creationId xmlns:a16="http://schemas.microsoft.com/office/drawing/2014/main" id="{667C750B-7392-93A1-646F-4FB95113E5D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83919" y="365534"/>
            <a:ext cx="891813" cy="891813"/>
          </a:xfrm>
          <a:prstGeom prst="rect">
            <a:avLst/>
          </a:prstGeom>
        </p:spPr>
      </p:pic>
      <p:graphicFrame>
        <p:nvGraphicFramePr>
          <p:cNvPr id="28" name="Diagram 27">
            <a:extLst>
              <a:ext uri="{FF2B5EF4-FFF2-40B4-BE49-F238E27FC236}">
                <a16:creationId xmlns:a16="http://schemas.microsoft.com/office/drawing/2014/main" id="{9CCACCC4-B58F-357B-B21B-618E84A4CFF9}"/>
              </a:ext>
            </a:extLst>
          </p:cNvPr>
          <p:cNvGraphicFramePr/>
          <p:nvPr/>
        </p:nvGraphicFramePr>
        <p:xfrm>
          <a:off x="4768027" y="744419"/>
          <a:ext cx="7423973" cy="536916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ustDataLst>
      <p:tags r:id="rId1"/>
    </p:custDataLst>
    <p:extLst>
      <p:ext uri="{BB962C8B-B14F-4D97-AF65-F5344CB8AC3E}">
        <p14:creationId xmlns:p14="http://schemas.microsoft.com/office/powerpoint/2010/main" val="5058505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 droplet falling into a heart shape&#10;&#10;Description automatically generated">
            <a:extLst>
              <a:ext uri="{FF2B5EF4-FFF2-40B4-BE49-F238E27FC236}">
                <a16:creationId xmlns:a16="http://schemas.microsoft.com/office/drawing/2014/main" id="{64EB0105-11F8-CEF8-8392-D6B9667ED3D5}"/>
              </a:ext>
            </a:extLst>
          </p:cNvPr>
          <p:cNvPicPr>
            <a:picLocks noChangeAspect="1"/>
          </p:cNvPicPr>
          <p:nvPr/>
        </p:nvPicPr>
        <p:blipFill>
          <a:blip r:embed="rId2">
            <a:alphaModFix amt="11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9BE5818A-F8FA-F6A3-B54F-B803B0B93EFD}"/>
              </a:ext>
            </a:extLst>
          </p:cNvPr>
          <p:cNvSpPr txBox="1"/>
          <p:nvPr/>
        </p:nvSpPr>
        <p:spPr>
          <a:xfrm>
            <a:off x="333274" y="6627168"/>
            <a:ext cx="3867150" cy="230832"/>
          </a:xfrm>
          <a:prstGeom prst="rect">
            <a:avLst/>
          </a:prstGeom>
          <a:noFill/>
        </p:spPr>
        <p:txBody>
          <a:bodyPr wrap="square" rtlCol="0">
            <a:spAutoFit/>
          </a:bodyPr>
          <a:lstStyle/>
          <a:p>
            <a:r>
              <a:rPr lang="en-US" sz="900">
                <a:hlinkClick r:id="rId3" tooltip="https://epitemnein-epitomic.blogspot.com/2014/01/cultivating-supremacy-of-compassion.html"/>
              </a:rPr>
              <a:t>This Photo</a:t>
            </a:r>
            <a:r>
              <a:rPr lang="en-US" sz="900"/>
              <a:t> by Unknown Author is licensed under </a:t>
            </a:r>
            <a:r>
              <a:rPr lang="en-US" sz="900">
                <a:hlinkClick r:id="rId4" tooltip="https://creativecommons.org/licenses/by-nc-nd/3.0/"/>
              </a:rPr>
              <a:t>CC BY-NC-ND</a:t>
            </a:r>
            <a:endParaRPr lang="en-US" sz="900"/>
          </a:p>
        </p:txBody>
      </p:sp>
    </p:spTree>
    <p:extLst>
      <p:ext uri="{BB962C8B-B14F-4D97-AF65-F5344CB8AC3E}">
        <p14:creationId xmlns:p14="http://schemas.microsoft.com/office/powerpoint/2010/main" val="2172339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sz="4000"/>
              <a:t>5 Common Characteristics of Growth &amp; Development</a:t>
            </a:r>
          </a:p>
        </p:txBody>
      </p:sp>
      <p:graphicFrame>
        <p:nvGraphicFramePr>
          <p:cNvPr id="5" name="Content Placeholder 2">
            <a:extLst>
              <a:ext uri="{FF2B5EF4-FFF2-40B4-BE49-F238E27FC236}">
                <a16:creationId xmlns:a16="http://schemas.microsoft.com/office/drawing/2014/main" id="{01487913-BCE7-4BB2-ACA4-41C76651284B}"/>
              </a:ext>
            </a:extLst>
          </p:cNvPr>
          <p:cNvGraphicFramePr>
            <a:graphicFrameLocks noGrp="1"/>
          </p:cNvGraphicFramePr>
          <p:nvPr>
            <p:ph idx="1"/>
            <p:extLst>
              <p:ext uri="{D42A27DB-BD31-4B8C-83A1-F6EECF244321}">
                <p14:modId xmlns:p14="http://schemas.microsoft.com/office/powerpoint/2010/main" val="68269626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6" name="Graphic 7" descr="A lightbulb">
            <a:extLst>
              <a:ext uri="{FF2B5EF4-FFF2-40B4-BE49-F238E27FC236}">
                <a16:creationId xmlns:a16="http://schemas.microsoft.com/office/drawing/2014/main" id="{D0C55C49-0AAE-F22F-12AB-93DC7AEBF82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649492" y="365792"/>
            <a:ext cx="984504" cy="984504"/>
          </a:xfrm>
          <a:prstGeom prst="rect">
            <a:avLst/>
          </a:prstGeom>
        </p:spPr>
      </p:pic>
    </p:spTree>
    <p:custDataLst>
      <p:tags r:id="rId1"/>
    </p:custDataLst>
    <p:extLst>
      <p:ext uri="{BB962C8B-B14F-4D97-AF65-F5344CB8AC3E}">
        <p14:creationId xmlns:p14="http://schemas.microsoft.com/office/powerpoint/2010/main" val="533830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a:t>Stages and Developmental Tasks</a:t>
            </a:r>
          </a:p>
        </p:txBody>
      </p:sp>
      <p:graphicFrame>
        <p:nvGraphicFramePr>
          <p:cNvPr id="5" name="Content Placeholder 2">
            <a:extLst>
              <a:ext uri="{FF2B5EF4-FFF2-40B4-BE49-F238E27FC236}">
                <a16:creationId xmlns:a16="http://schemas.microsoft.com/office/drawing/2014/main" id="{AF22D61C-CD7C-483D-979A-F53DF34EB114}"/>
              </a:ext>
            </a:extLst>
          </p:cNvPr>
          <p:cNvGraphicFramePr>
            <a:graphicFrameLocks noGrp="1"/>
          </p:cNvGraphicFramePr>
          <p:nvPr>
            <p:ph idx="1"/>
            <p:extLst>
              <p:ext uri="{D42A27DB-BD31-4B8C-83A1-F6EECF244321}">
                <p14:modId xmlns:p14="http://schemas.microsoft.com/office/powerpoint/2010/main" val="350608966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16032301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Minnesota State">
  <a:themeElements>
    <a:clrScheme name="Custom 9">
      <a:dk1>
        <a:srgbClr val="003C66"/>
      </a:dk1>
      <a:lt1>
        <a:srgbClr val="FFFFFF"/>
      </a:lt1>
      <a:dk2>
        <a:srgbClr val="003C66"/>
      </a:dk2>
      <a:lt2>
        <a:srgbClr val="FFFFFF"/>
      </a:lt2>
      <a:accent1>
        <a:srgbClr val="139445"/>
      </a:accent1>
      <a:accent2>
        <a:srgbClr val="DB7C1B"/>
      </a:accent2>
      <a:accent3>
        <a:srgbClr val="0095DA"/>
      </a:accent3>
      <a:accent4>
        <a:srgbClr val="73CEE4"/>
      </a:accent4>
      <a:accent5>
        <a:srgbClr val="62BB46"/>
      </a:accent5>
      <a:accent6>
        <a:srgbClr val="D3E27E"/>
      </a:accent6>
      <a:hlink>
        <a:srgbClr val="0095DA"/>
      </a:hlink>
      <a:folHlink>
        <a:srgbClr val="9D9FA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plate_powerpoint_widescreen_nopage.potx" id="{E0EB34E8-A9E3-4D6E-B10C-1C3A4C7BD91A}" vid="{56CFDCC7-D972-460F-847E-2CAFB4B57EF9}"/>
    </a:ext>
  </a:extLst>
</a:theme>
</file>

<file path=ppt/theme/theme2.xml><?xml version="1.0" encoding="utf-8"?>
<a:theme xmlns:a="http://schemas.openxmlformats.org/drawingml/2006/main" name="Default Theme">
  <a:themeElements>
    <a:clrScheme name="Folio">
      <a:dk1>
        <a:sysClr val="windowText" lastClr="000000"/>
      </a:dk1>
      <a:lt1>
        <a:sysClr val="window" lastClr="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6328DD493FF1D4AAA2FC9A9FFD63FE9" ma:contentTypeVersion="4" ma:contentTypeDescription="Create a new document." ma:contentTypeScope="" ma:versionID="d72c715248681ec0a512f24c16847bdc">
  <xsd:schema xmlns:xsd="http://www.w3.org/2001/XMLSchema" xmlns:xs="http://www.w3.org/2001/XMLSchema" xmlns:p="http://schemas.microsoft.com/office/2006/metadata/properties" xmlns:ns2="dc3d156c-34c4-4b76-9333-ce7f9bb74b4b" targetNamespace="http://schemas.microsoft.com/office/2006/metadata/properties" ma:root="true" ma:fieldsID="4da123780f6309968929ede096685b2d" ns2:_="">
    <xsd:import namespace="dc3d156c-34c4-4b76-9333-ce7f9bb74b4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3d156c-34c4-4b76-9333-ce7f9bb74b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6D22C7-7FA9-4BB3-A2D0-A71B5F8D9941}">
  <ds:schemaRefs>
    <ds:schemaRef ds:uri="dc3d156c-34c4-4b76-9333-ce7f9bb74b4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61A5B54-F22A-4A28-81BC-5B84B6A28A4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4059</Words>
  <Application>Microsoft Office PowerPoint</Application>
  <PresentationFormat>Widescreen</PresentationFormat>
  <Paragraphs>590</Paragraphs>
  <Slides>75</Slides>
  <Notes>4</Notes>
  <HiddenSlides>1</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75</vt:i4>
      </vt:variant>
    </vt:vector>
  </HeadingPairs>
  <TitlesOfParts>
    <vt:vector size="84" baseType="lpstr">
      <vt:lpstr>Aptos</vt:lpstr>
      <vt:lpstr>Arial</vt:lpstr>
      <vt:lpstr>Calibri</vt:lpstr>
      <vt:lpstr>Candara</vt:lpstr>
      <vt:lpstr>Comic Sans MS</vt:lpstr>
      <vt:lpstr>Courier New</vt:lpstr>
      <vt:lpstr>Symbol</vt:lpstr>
      <vt:lpstr>Minnesota State</vt:lpstr>
      <vt:lpstr>Default Theme</vt:lpstr>
      <vt:lpstr>Healthcare Core Curriculum</vt:lpstr>
      <vt:lpstr>Note to Instructors</vt:lpstr>
      <vt:lpstr>Vocabulary List</vt:lpstr>
      <vt:lpstr>Vocabulary List</vt:lpstr>
      <vt:lpstr>Vocabulary List</vt:lpstr>
      <vt:lpstr>Competency 1</vt:lpstr>
      <vt:lpstr>Growth and Development</vt:lpstr>
      <vt:lpstr>5 Common Characteristics of Growth &amp; Development</vt:lpstr>
      <vt:lpstr>Stages and Developmental Tasks</vt:lpstr>
      <vt:lpstr>Erikson’s Stages of Development  (1950)</vt:lpstr>
      <vt:lpstr>Erikson’s Stages of Development  (1950)</vt:lpstr>
      <vt:lpstr>Early Adulthood  </vt:lpstr>
      <vt:lpstr>Middle Adulthood </vt:lpstr>
      <vt:lpstr>Middle Adulthood</vt:lpstr>
      <vt:lpstr>Late Adulthood – Mid 60s to Death</vt:lpstr>
      <vt:lpstr>Late Adulthood – Mid 60s to Death </vt:lpstr>
      <vt:lpstr>Late Adulthood – Mid 60s to Death</vt:lpstr>
      <vt:lpstr>Maslow’s Hierarchy of Needs</vt:lpstr>
      <vt:lpstr>Maslow’s Hierarchy of Needs </vt:lpstr>
      <vt:lpstr>Physiological Needs</vt:lpstr>
      <vt:lpstr>Safety and Security Needs</vt:lpstr>
      <vt:lpstr>Love and Belonging Needs</vt:lpstr>
      <vt:lpstr>Self-Esteem Needs</vt:lpstr>
      <vt:lpstr>Self-Actualization</vt:lpstr>
      <vt:lpstr>Competency 2</vt:lpstr>
      <vt:lpstr>Three Types of Needs Include: </vt:lpstr>
      <vt:lpstr>Meeting Basic Needs by Age Group</vt:lpstr>
      <vt:lpstr>Basic Needs of Infants, Children, Adolescents </vt:lpstr>
      <vt:lpstr>Basic Needs of Young Adults </vt:lpstr>
      <vt:lpstr>Basic Needs of Older Adults  </vt:lpstr>
      <vt:lpstr>Meeting physical needs of older adults</vt:lpstr>
      <vt:lpstr>Meeting physical needs of older adults</vt:lpstr>
      <vt:lpstr>Meeting safety and security needs of older adults</vt:lpstr>
      <vt:lpstr>Meeting the need for love and belonging of older adults</vt:lpstr>
      <vt:lpstr>Meeting self esteem needs of older adults</vt:lpstr>
      <vt:lpstr>Meeting self-actualization needs of older adult</vt:lpstr>
      <vt:lpstr>Competency 3</vt:lpstr>
      <vt:lpstr>Family Quotes to Ponder</vt:lpstr>
      <vt:lpstr>Family</vt:lpstr>
      <vt:lpstr>Functions of Family</vt:lpstr>
      <vt:lpstr>Family Influence on Healthcare  </vt:lpstr>
      <vt:lpstr>Emotional Needs of Clients and Families</vt:lpstr>
      <vt:lpstr>Spiritual Needs of Clients and Families</vt:lpstr>
      <vt:lpstr>Mental Health Issues Related to Illness</vt:lpstr>
      <vt:lpstr>Defense Mechanisms</vt:lpstr>
      <vt:lpstr>Healthy Coping Strategies</vt:lpstr>
      <vt:lpstr>Social Needs of Clients and Families</vt:lpstr>
      <vt:lpstr>Social &amp; Mental Health Needs of Clients &amp; Families</vt:lpstr>
      <vt:lpstr>Principals of Trauma-Informed Care</vt:lpstr>
      <vt:lpstr>Post Traumatic Stress Disorder (PTSD)</vt:lpstr>
      <vt:lpstr> Mental Illness </vt:lpstr>
      <vt:lpstr>Competency 4</vt:lpstr>
      <vt:lpstr>Chronic Illness</vt:lpstr>
      <vt:lpstr>Stressors Related to Chronic Illness</vt:lpstr>
      <vt:lpstr>Family Dynamics Might Be Affected By:</vt:lpstr>
      <vt:lpstr>Dementia</vt:lpstr>
      <vt:lpstr>Alzheimer’s PowerPoint presentation</vt:lpstr>
      <vt:lpstr>Potential Videos on Alzheimer’s &amp; Dementia</vt:lpstr>
      <vt:lpstr>Acute Illness</vt:lpstr>
      <vt:lpstr>Competency 5</vt:lpstr>
      <vt:lpstr>Service Strategies</vt:lpstr>
      <vt:lpstr>Service Strategies</vt:lpstr>
      <vt:lpstr>Expectations for Service</vt:lpstr>
      <vt:lpstr>Importance of Inclusion Group Activities</vt:lpstr>
      <vt:lpstr>Competency 6</vt:lpstr>
      <vt:lpstr>Death</vt:lpstr>
      <vt:lpstr>Death</vt:lpstr>
      <vt:lpstr>The Cause of Death Affects Families </vt:lpstr>
      <vt:lpstr>PowerPoint Presentation</vt:lpstr>
      <vt:lpstr>Competency 7</vt:lpstr>
      <vt:lpstr>Avoid Clutter </vt:lpstr>
      <vt:lpstr>Care of Personal Items </vt:lpstr>
      <vt:lpstr>Competency 8</vt:lpstr>
      <vt:lpstr>Problem Solving Process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Healthcare Core Curriculum</dc:title>
  <dc:creator>Andersen Sibley, Diane M</dc:creator>
  <cp:lastModifiedBy>Vandenburgh, Elaine</cp:lastModifiedBy>
  <cp:revision>64</cp:revision>
  <dcterms:created xsi:type="dcterms:W3CDTF">2024-07-16T21:29:31Z</dcterms:created>
  <dcterms:modified xsi:type="dcterms:W3CDTF">2025-08-01T15:58:21Z</dcterms:modified>
</cp:coreProperties>
</file>